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media1.gif" ContentType="video/unknown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.jpe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43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44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vulnerable.com" TargetMode="External"/><Relationship Id="rId4" Type="http://schemas.openxmlformats.org/officeDocument/2006/relationships/hyperlink" Target="http://malicious.com" TargetMode="External"/></Relationships>

</file>

<file path=ppt/notesSlides/_rels/notesSlide45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46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47.xml.rels><?xml version="1.0" encoding="UTF-8" standalone="yes"?>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48.xml.rels><?xml version="1.0" encoding="UTF-8" standalone="yes"?>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49.xml.rels><?xml version="1.0" encoding="UTF-8" standalone="yes"?>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 standalone="yes"?>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51.xml.rels><?xml version="1.0" encoding="UTF-8" standalone="yes"?>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52.xml.rels><?xml version="1.0" encoding="UTF-8" standalone="yes"?>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53.xml.rels><?xml version="1.0" encoding="UTF-8" standalone="yes"?>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_rels/notesSlide54.xml.rels><?xml version="1.0" encoding="UTF-8" standalone="yes"?>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_rels/notesSlide55.xml.rels><?xml version="1.0" encoding="UTF-8" standalone="yes"?>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security.history.com" TargetMode="External"/></Relationships>

</file>

<file path=ppt/notesSlides/_rels/notesSlide56.xml.rels><?xml version="1.0" encoding="UTF-8" standalone="yes"?>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57.xml.rels><?xml version="1.0" encoding="UTF-8" standalone="yes"?>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58.xml.rels><?xml version="1.0" encoding="UTF-8" standalone="yes"?>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</Relationships>

</file>

<file path=ppt/notesSlides/_rels/notesSlide59.xml.rels><?xml version="1.0" encoding="UTF-8" standalone="yes"?>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0.xml.rels><?xml version="1.0" encoding="UTF-8" standalone="yes"?>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adobe.com" TargetMode="Externa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adobe.com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THANKS FOR COMING. My name is Seth Art, and I am going to talk about exploiting crossdomain.xml files</a:t>
            </a:r>
            <a:endParaRPr sz="2400"/>
          </a:p>
          <a:p>
            <a:pPr lvl="0">
              <a:defRPr sz="1800"/>
            </a:pPr>
            <a:r>
              <a:rPr sz="2400"/>
              <a:t>Exploiting CWE-942 </a:t>
            </a:r>
            <a:endParaRPr sz="2400"/>
          </a:p>
          <a:p>
            <a:pPr lvl="0">
              <a:defRPr sz="1800"/>
            </a:pPr>
            <a:r>
              <a:rPr sz="2400"/>
              <a:t>(Overly permissive crossdomain.xml files)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is a bad crossdomain.xml file.  </a:t>
            </a:r>
            <a:endParaRPr sz="2400"/>
          </a:p>
          <a:p>
            <a:pPr lvl="0">
              <a:defRPr sz="1800"/>
            </a:pPr>
            <a:r>
              <a:rPr sz="2400"/>
              <a:t>When we say overly permissive cross domain policy file, this is what we are talking about.</a:t>
            </a:r>
            <a:endParaRPr sz="2400"/>
          </a:p>
          <a:p>
            <a:pPr lvl="0">
              <a:defRPr sz="1800"/>
            </a:pPr>
            <a:r>
              <a:rPr sz="2400"/>
              <a:t>Particularlly, this combination - domain = *</a:t>
            </a:r>
            <a:endParaRPr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For those of you already familiar with AppSec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To illustrate this last point, let me show you some graphics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These are the players.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Like CSRF and XSS, the malicious server never sends a sing request to the vulnerable server.  I used to get stuck on this point</a:t>
            </a:r>
            <a:endParaRPr sz="2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Requirement 1: Victim needs to be authenticated with the vulnerable server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Requirement 2: The attack requires the victim to arrive at the malicious host (phishing, watering hole, etc)</a:t>
            </a:r>
            <a:endParaRPr sz="2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Red line shows the victim loading the SWF in browser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Flash player asks…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Server says: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Evil SWF says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Like most of you, I’ve been playing with computers for as long as I can remember</a:t>
            </a:r>
            <a:endParaRPr sz="2400"/>
          </a:p>
          <a:p>
            <a:pPr lvl="0">
              <a:defRPr sz="1800"/>
            </a:pPr>
            <a:r>
              <a:rPr sz="2400"/>
              <a:t>That right there is my very first computer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Gold because the SWF just got the server to cough up some sensitive data!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Happy dance (graphic?)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04" name="Shape 4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Lets talk a little more about this vulnerable server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12 apps all on the same intranet-webserver. 1 app team uploads crossdomain.xml to the root —&gt; all 12 apps are vulnerable!!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22" name="Shape 4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 other thing you need to evaluate is whether or not there is anything worth stealing or csrfing.  </a:t>
            </a:r>
            <a:br>
              <a:rPr sz="2400"/>
            </a:br>
            <a:r>
              <a:rPr sz="2400"/>
              <a:t>If you have an overly permissive crossdomain.xml file on a brochure site that only contains public information, there is no risk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29" name="Shape 4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Here is good example of that. 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45" name="Shape 4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 now that we know a little about the vulnerability, let me show you how to find it.  </a:t>
            </a:r>
            <a:endParaRPr sz="2400"/>
          </a:p>
          <a:p>
            <a:pPr lvl="0">
              <a:defRPr sz="1800"/>
            </a:pPr>
            <a:r>
              <a:rPr sz="2400"/>
              <a:t>The first way is fairly obvious.  Just append crossdomain.xml to every domain you visit, and keep your eyes open for domain=“*”.   </a:t>
            </a:r>
            <a:endParaRPr sz="2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2" name="Shape 4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It’s also nice to have a tool like Burp Suite Pro, which, if you have the active scanner enabled, enabled, it will do that check for you and alert you when it sees domain=*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64" name="Shape 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 you might ask yourself, WHY AM I LISTENING TO A TALK about at a security conference in 2014.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0" name="Shape 4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2400"/>
              <a:t>This is why. </a:t>
            </a:r>
            <a:r>
              <a:rPr sz="2400"/>
              <a:t> Even though There is information about the vulnerability, and even POC tools available, there are public examples of exploitation out there.  The vuln is always talked about in theoretical terms.  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Currently, I’m an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5" name="Shape 4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Obviously something changed, because we are here…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83" name="Shape 4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For me, exploitation became possible when I found this blog post by Gursev Kalra.  </a:t>
            </a:r>
            <a:endParaRPr sz="1500"/>
          </a:p>
          <a:p>
            <a:pPr lvl="0">
              <a:defRPr sz="1800"/>
            </a:pPr>
            <a:endParaRPr sz="15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87" name="Shape 4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Along with his blog post, Gursev released this POC code, (which is one single file) and some background info on his blog post, and i was finally able to wrap my head around the vuln and put all the pieces together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91" name="Shape 4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 i finally had the ability to write an exploit, but I didn't have a vulnerable application at work to test on.  So i figured the internet should have something for me.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13" name="Shape 5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And I was not dissapointed.  These are some of the sites that I responsibility disclosed this vuln to … </a:t>
            </a:r>
            <a:endParaRPr sz="2400"/>
          </a:p>
          <a:p>
            <a:pPr lvl="0">
              <a:defRPr sz="1800"/>
            </a:pPr>
            <a:r>
              <a:rPr sz="2400"/>
              <a:t>** And trust me, there are plenty more out there.  **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2" name="Shape 5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Lets jump into the first example. 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31" name="Shape 5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Lets jump into the first example.  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5" name="Shape 5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basically gursevs POC.  only thing modified is in yellow</a:t>
            </a:r>
            <a:endParaRPr sz="2400"/>
          </a:p>
          <a:p>
            <a:pPr lvl="0">
              <a:defRPr sz="1800"/>
            </a:pPr>
            <a:r>
              <a:rPr sz="2400"/>
              <a:t>Remember, this gets compiled into a SWF, and these actions are performed by the user who has loaded the SWF.  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66" name="Shape 5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happy dance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 little story.  I tried the contact form, the security@ and support@ email address, but no luck.  No good leads on linked in (based in Vancouver).  So i filled out a job application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9" name="Shape 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 purpose of this talk… Introduce you to crossdomain.xml</a:t>
            </a:r>
            <a:endParaRPr sz="2400"/>
          </a:p>
          <a:p>
            <a:pPr lvl="0">
              <a:defRPr sz="1800"/>
            </a:pPr>
            <a:r>
              <a:rPr sz="2400"/>
              <a:t>convince you to start looking for the crossdomain.xml file on every web application you test, and to… Show you how to create working exploits.  </a:t>
            </a:r>
            <a:endParaRPr sz="2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5" name="Shape 5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Applied to most important sounding job and told them it have been trying to get in touch with someone… </a:t>
            </a:r>
            <a:endParaRPr sz="2400"/>
          </a:p>
          <a:p>
            <a:pPr lvl="0">
              <a:defRPr sz="1800"/>
            </a:pPr>
            <a:r>
              <a:rPr sz="2400"/>
              <a:t>A day later, got an email from Marcus Frind, the CEO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Back on topic:   This example allows me to talk about a limitation of exploitation crossdomain.xml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35" name="Shape 6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One more quick story about imgur first.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44" name="Shape 6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11:29pm, 11:31pm, 12:15am fixed</a:t>
            </a:r>
            <a:endParaRPr sz="2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49" name="Shape 6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Nonces are unique values that the server provides the the clients in a hidden form field, that an attacker can not guess ahead of time</a:t>
            </a:r>
            <a:endParaRPr sz="2400"/>
          </a:p>
          <a:p>
            <a:pPr lvl="0">
              <a:defRPr sz="1800"/>
            </a:pPr>
            <a:r>
              <a:rPr sz="2400"/>
              <a:t>As a result, the attacker can not forge the form</a:t>
            </a:r>
            <a:endParaRPr sz="2400"/>
          </a:p>
          <a:p>
            <a:pPr lvl="0">
              <a:defRPr sz="1800"/>
            </a:pPr>
            <a:r>
              <a:rPr sz="2400"/>
              <a:t>In PREVIOUS EXAMPLES, we made 1 request to </a:t>
            </a:r>
            <a:r>
              <a:rPr sz="2400" u="sng">
                <a:hlinkClick r:id="rId3" invalidUrl="" action="" tgtFrame="" tooltip="" history="1" highlightClick="0" endSnd="0"/>
              </a:rPr>
              <a:t>vulnerable.com</a:t>
            </a:r>
            <a:r>
              <a:rPr sz="2400"/>
              <a:t> and one to </a:t>
            </a:r>
            <a:r>
              <a:rPr sz="2400" u="sng">
                <a:hlinkClick r:id="rId4" invalidUrl="" action="" tgtFrame="" tooltip="" history="1" highlightClick="0" endSnd="0"/>
              </a:rPr>
              <a:t>malicious.com</a:t>
            </a:r>
            <a:r>
              <a:rPr sz="2400"/>
              <a:t>.  In THIS example, we are going to make two requests to </a:t>
            </a:r>
            <a:r>
              <a:rPr sz="2400" u="sng">
                <a:hlinkClick r:id="rId3" invalidUrl="" action="" tgtFrame="" tooltip="" history="1" highlightClick="0" endSnd="0"/>
              </a:rPr>
              <a:t>vulnerable.com</a:t>
            </a:r>
            <a:endParaRPr sz="2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56" name="Shape 6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Back to websites</a:t>
            </a:r>
            <a:endParaRPr sz="2400"/>
          </a:p>
          <a:p>
            <a:pPr lvl="0">
              <a:defRPr sz="1800"/>
            </a:pPr>
            <a:r>
              <a:rPr sz="2400"/>
              <a:t>Let’s combine the READ examples with the CSRF examples </a:t>
            </a:r>
            <a:endParaRPr sz="2400"/>
          </a:p>
          <a:p>
            <a:pPr lvl="0">
              <a:defRPr sz="1800"/>
            </a:pPr>
            <a:r>
              <a:rPr sz="2400"/>
              <a:t>If I just hit the submit button… </a:t>
            </a:r>
            <a:endParaRPr sz="2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63" name="Shape 6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is what a valid request looks like  That is the nonce, the hidden value that the attacker has no way of knowing. 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69" name="Shape 6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SWF needs to do four things </a:t>
            </a:r>
            <a:endParaRPr sz="2400"/>
          </a:p>
          <a:p>
            <a:pPr lvl="0">
              <a:defRPr sz="1800"/>
            </a:pPr>
            <a:endParaRPr sz="24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76" name="Shape 6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SWF needs to do four things </a:t>
            </a:r>
            <a:endParaRPr sz="2400"/>
          </a:p>
          <a:p>
            <a:pPr lvl="0">
              <a:defRPr sz="1800"/>
            </a:pPr>
            <a:r>
              <a:rPr sz="2400"/>
              <a:t>1) Make initial request to the page that gives the victim the nonce </a:t>
            </a:r>
            <a:endParaRPr sz="24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2) Pull nonce out of html source 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endParaRPr sz="2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6" name="Shape 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I’m sure most of you are familiar with SOP, but I wanted to cover it very quickly anyway.</a:t>
            </a:r>
            <a:endParaRPr sz="2400"/>
          </a:p>
          <a:p>
            <a:pPr lvl="0">
              <a:defRPr sz="1800"/>
            </a:pPr>
            <a:r>
              <a:rPr sz="2400"/>
              <a:t>One browser, two tabs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3) Recreate that string that you see up there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16" name="Shape 7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4) Send the forged request back to the vulnerable web server 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66" name="Shape 7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Verification = Great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73" name="Shape 7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NO Verification = BAD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94" name="Shape 7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and now i can enter any password i want and i have access to their account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01" name="Shape 8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is just a portion of the crossdomain.xml file at </a:t>
            </a:r>
            <a:r>
              <a:rPr sz="2400" u="sng">
                <a:hlinkClick r:id="rId3" invalidUrl="" action="" tgtFrame="" tooltip="" history="1" highlightClick="0" endSnd="0"/>
              </a:rPr>
              <a:t>security.history.com</a:t>
            </a:r>
            <a:endParaRPr sz="2400"/>
          </a:p>
          <a:p>
            <a:pPr lvl="0">
              <a:defRPr sz="1800"/>
            </a:pPr>
            <a:r>
              <a:rPr sz="2400"/>
              <a:t>89 whitelisted domains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09" name="Shape 8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In fact, this domain exists in at least 4 crossdomain.xml files that I have downloaded.  </a:t>
            </a:r>
            <a:endParaRPr sz="2400"/>
          </a:p>
          <a:p>
            <a:pPr lvl="0">
              <a:defRPr sz="1800"/>
            </a:pPr>
            <a:r>
              <a:rPr sz="2400"/>
              <a:t>I have one example of a domain that 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47" name="Shape 8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Mention that the reason I don’t have the thing 100% automated is that I could not find a bulk search lookup API that did not require an API key. 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65" name="Shape 8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First:  Properly restrict your crossdomain.xml if you use one.  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70" name="Shape 8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First:  Properly restrict your crossdomain.xml if you use one. 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let me explain it this way</a:t>
            </a:r>
            <a:endParaRPr sz="2400"/>
          </a:p>
          <a:p>
            <a:pPr lvl="0">
              <a:defRPr sz="1800"/>
            </a:pPr>
            <a:r>
              <a:rPr sz="2400"/>
              <a:t>SWF aka Flash Object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91" name="Shape 8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I’m going to post this deck to github as well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However, with flash… 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This is essentially creating a white list of trusted domains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is good crossdomain.xml.   So lets start at square one.  This is a properly configured crossdomain.xml file.  </a:t>
            </a:r>
            <a:endParaRPr sz="2400"/>
          </a:p>
          <a:p>
            <a:pPr lvl="0">
              <a:defRPr sz="1800"/>
            </a:pPr>
            <a:r>
              <a:rPr sz="2400"/>
              <a:t>This means that the only SWFs loaded from one of those four domains, has the ability to interact with </a:t>
            </a:r>
            <a:r>
              <a:rPr sz="2400" u="sng">
                <a:hlinkClick r:id="rId3" invalidUrl="" action="" tgtFrame="" tooltip="" history="1" highlightClick="0" endSnd="0"/>
              </a:rPr>
              <a:t>www.adobe.com</a:t>
            </a:r>
            <a:r>
              <a:rPr sz="2400"/>
              <a:t>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is good crossdomain.xml.   So lets start at square one.  This is a properly configured crossdomain.xml file.  </a:t>
            </a:r>
            <a:endParaRPr sz="2400"/>
          </a:p>
          <a:p>
            <a:pPr lvl="0">
              <a:defRPr sz="1800"/>
            </a:pPr>
            <a:r>
              <a:rPr sz="2400"/>
              <a:t>This means that the only SWFs loaded from one of those four domains, has the ability to interact with </a:t>
            </a:r>
            <a:r>
              <a:rPr sz="2400" u="sng">
                <a:hlinkClick r:id="rId3" invalidUrl="" action="" tgtFrame="" tooltip="" history="1" highlightClick="0" endSnd="0"/>
              </a:rPr>
              <a:t>www.adobe.com</a:t>
            </a:r>
            <a:r>
              <a:rPr sz="2400"/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  <a:endParaRPr sz="30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  <a:endParaRPr sz="30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  <a:endParaRPr sz="30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  <a:endParaRPr sz="30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228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github.com/sethsec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5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video" Target="../media/media1.gif"/><Relationship Id="rId17" Type="http://schemas.microsoft.com/office/2007/relationships/media" Target="../media/media1.gif"/><Relationship Id="rId18" Type="http://schemas.openxmlformats.org/officeDocument/2006/relationships/image" Target="../media/image9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0.png"/><Relationship Id="rId4" Type="http://schemas.openxmlformats.org/officeDocument/2006/relationships/image" Target="../media/image5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1.png"/><Relationship Id="rId4" Type="http://schemas.openxmlformats.org/officeDocument/2006/relationships/image" Target="../media/image5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2.png"/><Relationship Id="rId4" Type="http://schemas.openxmlformats.org/officeDocument/2006/relationships/image" Target="../media/image5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0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sethsec@gmail.com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gursevkalra.blogspot.com/2013/08/bypassing-same-origin-policy-with-flash.html" TargetMode="External"/><Relationship Id="rId4" Type="http://schemas.openxmlformats.org/officeDocument/2006/relationships/image" Target="../media/image3.jpeg"/><Relationship Id="rId5" Type="http://schemas.openxmlformats.org/officeDocument/2006/relationships/image" Target="../media/image11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7.png"/><Relationship Id="rId4" Type="http://schemas.openxmlformats.org/officeDocument/2006/relationships/image" Target="../media/image11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tif"/><Relationship Id="rId4" Type="http://schemas.openxmlformats.org/officeDocument/2006/relationships/image" Target="../media/image13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5.png"/><Relationship Id="rId4" Type="http://schemas.openxmlformats.org/officeDocument/2006/relationships/image" Target="../media/image13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3.png"/><Relationship Id="rId4" Type="http://schemas.openxmlformats.org/officeDocument/2006/relationships/video" Target="../media/media1.gif"/><Relationship Id="rId5" Type="http://schemas.microsoft.com/office/2007/relationships/media" Target="../media/media1.gif"/><Relationship Id="rId6" Type="http://schemas.openxmlformats.org/officeDocument/2006/relationships/image" Target="../media/image99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5.png"/><Relationship Id="rId4" Type="http://schemas.openxmlformats.org/officeDocument/2006/relationships/image" Target="../media/image144.png"/><Relationship Id="rId5" Type="http://schemas.openxmlformats.org/officeDocument/2006/relationships/image" Target="../media/image129.png"/><Relationship Id="rId6" Type="http://schemas.openxmlformats.org/officeDocument/2006/relationships/image" Target="../media/image14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mozilla.org/en-US/docs/Web/Security/Same-origin_policy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0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0.png"/><Relationship Id="rId3" Type="http://schemas.openxmlformats.org/officeDocument/2006/relationships/image" Target="../media/image155.png"/><Relationship Id="rId4" Type="http://schemas.openxmlformats.org/officeDocument/2006/relationships/image" Target="../media/image153.png"/><Relationship Id="rId5" Type="http://schemas.openxmlformats.org/officeDocument/2006/relationships/image" Target="../media/image156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0.png"/><Relationship Id="rId3" Type="http://schemas.openxmlformats.org/officeDocument/2006/relationships/image" Target="../media/image157.png"/><Relationship Id="rId4" Type="http://schemas.openxmlformats.org/officeDocument/2006/relationships/image" Target="../media/image153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video" Target="../media/media1.gif"/><Relationship Id="rId8" Type="http://schemas.microsoft.com/office/2007/relationships/media" Target="../media/media1.gif"/><Relationship Id="rId9" Type="http://schemas.openxmlformats.org/officeDocument/2006/relationships/image" Target="../media/image9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3.png"/><Relationship Id="rId4" Type="http://schemas.openxmlformats.org/officeDocument/2006/relationships/image" Target="../media/image160.png"/><Relationship Id="rId5" Type="http://schemas.openxmlformats.org/officeDocument/2006/relationships/image" Target="../media/image129.png"/><Relationship Id="rId6" Type="http://schemas.openxmlformats.org/officeDocument/2006/relationships/image" Target="../media/image161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2.png"/><Relationship Id="rId4" Type="http://schemas.openxmlformats.org/officeDocument/2006/relationships/image" Target="../media/image163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4.png"/><Relationship Id="rId4" Type="http://schemas.openxmlformats.org/officeDocument/2006/relationships/image" Target="../media/image165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6.png"/><Relationship Id="rId4" Type="http://schemas.openxmlformats.org/officeDocument/2006/relationships/image" Target="../media/image16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crossdomainmaker.com" TargetMode="Externa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8.png"/><Relationship Id="rId4" Type="http://schemas.openxmlformats.org/officeDocument/2006/relationships/image" Target="../media/image169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8.png"/><Relationship Id="rId4" Type="http://schemas.openxmlformats.org/officeDocument/2006/relationships/image" Target="../media/image170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8.png"/><Relationship Id="rId4" Type="http://schemas.openxmlformats.org/officeDocument/2006/relationships/image" Target="../media/image171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8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8.png"/><Relationship Id="rId4" Type="http://schemas.openxmlformats.org/officeDocument/2006/relationships/image" Target="../media/image175.png"/><Relationship Id="rId5" Type="http://schemas.openxmlformats.org/officeDocument/2006/relationships/image" Target="../media/image173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23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178.png"/><Relationship Id="rId4" Type="http://schemas.openxmlformats.org/officeDocument/2006/relationships/video" Target="../media/media1.gif"/><Relationship Id="rId5" Type="http://schemas.microsoft.com/office/2007/relationships/media" Target="../media/media1.gif"/><Relationship Id="rId6" Type="http://schemas.openxmlformats.org/officeDocument/2006/relationships/image" Target="../media/image99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Relationship Id="rId3" Type="http://schemas.openxmlformats.org/officeDocument/2006/relationships/image" Target="../media/image179.png"/><Relationship Id="rId4" Type="http://schemas.openxmlformats.org/officeDocument/2006/relationships/image" Target="../media/image119.png"/><Relationship Id="rId5" Type="http://schemas.openxmlformats.org/officeDocument/2006/relationships/image" Target="../media/image180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Relationship Id="rId3" Type="http://schemas.openxmlformats.org/officeDocument/2006/relationships/image" Target="../media/image181.png"/><Relationship Id="rId4" Type="http://schemas.openxmlformats.org/officeDocument/2006/relationships/image" Target="../media/image119.png"/><Relationship Id="rId5" Type="http://schemas.openxmlformats.org/officeDocument/2006/relationships/image" Target="../media/image182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Relationship Id="rId3" Type="http://schemas.openxmlformats.org/officeDocument/2006/relationships/image" Target="../media/image183.png"/><Relationship Id="rId4" Type="http://schemas.openxmlformats.org/officeDocument/2006/relationships/image" Target="../media/image119.png"/><Relationship Id="rId5" Type="http://schemas.openxmlformats.org/officeDocument/2006/relationships/image" Target="../media/image184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2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crossdomainmaker.com" TargetMode="Externa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0.png"/><Relationship Id="rId4" Type="http://schemas.openxmlformats.org/officeDocument/2006/relationships/image" Target="../media/image191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4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8.png"/><Relationship Id="rId4" Type="http://schemas.openxmlformats.org/officeDocument/2006/relationships/image" Target="../media/image199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0.png"/><Relationship Id="rId4" Type="http://schemas.openxmlformats.org/officeDocument/2006/relationships/image" Target="../media/image201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hyperlink" Target="http://seenonstyle.com" TargetMode="Externa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6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6.png"/><Relationship Id="rId4" Type="http://schemas.openxmlformats.org/officeDocument/2006/relationships/image" Target="../media/image211.png"/><Relationship Id="rId5" Type="http://schemas.openxmlformats.org/officeDocument/2006/relationships/image" Target="../media/image209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www.site.com" TargetMode="External"/><Relationship Id="rId4" Type="http://schemas.openxmlformats.org/officeDocument/2006/relationships/hyperlink" Target="http://login.site.com" TargetMode="External"/><Relationship Id="rId5" Type="http://schemas.openxmlformats.org/officeDocument/2006/relationships/hyperlink" Target="http://data.site.com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hiflett.org/blog/2006/sep/the-dangers-of-cross-domain-ajax-with-flash" TargetMode="External"/><Relationship Id="rId3" Type="http://schemas.openxmlformats.org/officeDocument/2006/relationships/hyperlink" Target="http://shiflett.org/blog/2006/oct/the-crossdomain.xml-witch-hunt" TargetMode="External"/><Relationship Id="rId4" Type="http://schemas.openxmlformats.org/officeDocument/2006/relationships/hyperlink" Target="http://blog.monstuff.com/archives/000302.html" TargetMode="External"/><Relationship Id="rId5" Type="http://schemas.openxmlformats.org/officeDocument/2006/relationships/hyperlink" Target="http://jeremiahgrossman.blogspot.com/2006/10/crossdomainxml-statistics.html" TargetMode="External"/><Relationship Id="rId6" Type="http://schemas.openxmlformats.org/officeDocument/2006/relationships/hyperlink" Target="http://erlend.oftedal.no/blog/?blogid=101" TargetMode="External"/><Relationship Id="rId7" Type="http://schemas.openxmlformats.org/officeDocument/2006/relationships/hyperlink" Target="https://github.com/eoftedal/MalaRIA-Proxy" TargetMode="External"/><Relationship Id="rId8" Type="http://schemas.openxmlformats.org/officeDocument/2006/relationships/hyperlink" Target="https://www.blackhat.com/presentations/bh-dc-10/Bailey_Mike/BlackHat-DC-2010-Bailey-Neat-New-Ridiculous-flash-hacks-slides.pdf" TargetMode="External"/><Relationship Id="rId9" Type="http://schemas.openxmlformats.org/officeDocument/2006/relationships/hyperlink" Target="http://www.ics.forth.gr/_publications/crossdomainxml_eurosec11.pdf" TargetMode="External"/><Relationship Id="rId10" Type="http://schemas.openxmlformats.org/officeDocument/2006/relationships/hyperlink" Target="https://owasp.org/images/7/78/05A_Client-Side_Cross-Domain_Requests_-_Sebastian_Lekies%2BWalter_Tighzert.pdf" TargetMode="External"/><Relationship Id="rId11" Type="http://schemas.openxmlformats.org/officeDocument/2006/relationships/hyperlink" Target="http://w2spconf.com/2011/papers/cross_domain_Nation.pdf" TargetMode="External"/><Relationship Id="rId12" Type="http://schemas.openxmlformats.org/officeDocument/2006/relationships/hyperlink" Target="http://cseweb.ucsd.edu/~hovav/dist/crossdomain.pdf" TargetMode="External"/><Relationship Id="rId13" Type="http://schemas.openxmlformats.org/officeDocument/2006/relationships/hyperlink" Target="http://gursevkalra.blogspot.com/2013/08/bypassing-same-origin-policy-with-flash.html" TargetMode="Externa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sethsec.blogspot.com" TargetMode="External"/><Relationship Id="rId4" Type="http://schemas.openxmlformats.org/officeDocument/2006/relationships/hyperlink" Target="https://github.com/sethsec/" TargetMode="External"/><Relationship Id="rId5" Type="http://schemas.openxmlformats.org/officeDocument/2006/relationships/hyperlink" Target="mailto:sethsec@gmail.com" TargetMode="External"/><Relationship Id="rId6" Type="http://schemas.openxmlformats.org/officeDocument/2006/relationships/image" Target="../media/image2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ver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01679" y="-58936"/>
            <a:ext cx="14392475" cy="98713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Group 46"/>
          <p:cNvGrpSpPr/>
          <p:nvPr/>
        </p:nvGrpSpPr>
        <p:grpSpPr>
          <a:xfrm>
            <a:off x="2035683" y="3269088"/>
            <a:ext cx="11019982" cy="4782267"/>
            <a:chOff x="-98782" y="-98782"/>
            <a:chExt cx="11019981" cy="4782265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10822417" cy="458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8600">
                  <a:solidFill>
                    <a:srgbClr val="9411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600">
                  <a:solidFill>
                    <a:srgbClr val="941100"/>
                  </a:solidFill>
                </a:rPr>
                <a:t>SWF Seeks Lazy Admin for Cross Domain Action</a:t>
              </a:r>
            </a:p>
          </p:txBody>
        </p:sp>
        <p:pic>
          <p:nvPicPr>
            <p:cNvPr id="44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98783" y="-98783"/>
              <a:ext cx="11019982" cy="4782266"/>
            </a:xfrm>
            <a:prstGeom prst="rect">
              <a:avLst/>
            </a:prstGeom>
            <a:effectLst/>
          </p:spPr>
        </p:pic>
      </p:grpSp>
      <p:sp>
        <p:nvSpPr>
          <p:cNvPr id="47" name="Shape 47"/>
          <p:cNvSpPr/>
          <p:nvPr/>
        </p:nvSpPr>
        <p:spPr>
          <a:xfrm>
            <a:off x="7521968" y="99663"/>
            <a:ext cx="2593213" cy="879029"/>
          </a:xfrm>
          <a:prstGeom prst="rect">
            <a:avLst/>
          </a:prstGeom>
          <a:solidFill>
            <a:srgbClr val="FFFFFF"/>
          </a:solidFill>
          <a:ln w="762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u="sng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  <a:hlinkClick r:id="rId5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941100"/>
                </a:solidFill>
                <a:hlinkClick r:id="rId5" invalidUrl="" action="" tgtFrame="" tooltip="" history="1" highlightClick="0" endSnd="0"/>
              </a:rPr>
              <a:t>github.com/sethsec</a:t>
            </a:r>
          </a:p>
        </p:txBody>
      </p:sp>
      <p:sp>
        <p:nvSpPr>
          <p:cNvPr id="48" name="Shape 48"/>
          <p:cNvSpPr/>
          <p:nvPr/>
        </p:nvSpPr>
        <p:spPr>
          <a:xfrm>
            <a:off x="7598243" y="1475378"/>
            <a:ext cx="2440663" cy="954399"/>
          </a:xfrm>
          <a:prstGeom prst="rect">
            <a:avLst/>
          </a:prstGeom>
          <a:solidFill>
            <a:srgbClr val="FFFFFF"/>
          </a:solidFill>
          <a:ln w="762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600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41100"/>
                </a:solidFill>
              </a:rPr>
              <a:t>BSidesDC 2014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GOOD</a:t>
            </a:r>
          </a:p>
        </p:txBody>
      </p:sp>
      <p:grpSp>
        <p:nvGrpSpPr>
          <p:cNvPr id="108" name="Group 108"/>
          <p:cNvGrpSpPr/>
          <p:nvPr/>
        </p:nvGrpSpPr>
        <p:grpSpPr>
          <a:xfrm>
            <a:off x="721613" y="3895032"/>
            <a:ext cx="11561574" cy="3563736"/>
            <a:chOff x="-127000" y="-88900"/>
            <a:chExt cx="11561573" cy="3563735"/>
          </a:xfrm>
        </p:grpSpPr>
        <p:pic>
          <p:nvPicPr>
            <p:cNvPr id="107" name="adobe crossdomain xml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307574" cy="32335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561574" cy="3563735"/>
            </a:xfrm>
            <a:prstGeom prst="rect">
              <a:avLst/>
            </a:prstGeom>
            <a:effectLst/>
          </p:spPr>
        </p:pic>
      </p:grpSp>
      <p:sp>
        <p:nvSpPr>
          <p:cNvPr id="109" name="Shape 109"/>
          <p:cNvSpPr/>
          <p:nvPr/>
        </p:nvSpPr>
        <p:spPr>
          <a:xfrm>
            <a:off x="4960266" y="5655205"/>
            <a:ext cx="4431120" cy="361719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110" name="Shape 110"/>
          <p:cNvSpPr/>
          <p:nvPr/>
        </p:nvSpPr>
        <p:spPr>
          <a:xfrm>
            <a:off x="2264324" y="5655205"/>
            <a:ext cx="2710463" cy="361719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GOOD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721613" y="3895032"/>
            <a:ext cx="11561574" cy="3563736"/>
            <a:chOff x="-127000" y="-88900"/>
            <a:chExt cx="11561573" cy="3563735"/>
          </a:xfrm>
        </p:grpSpPr>
        <p:pic>
          <p:nvPicPr>
            <p:cNvPr id="114" name="adobe crossdomain xml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307574" cy="32335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561574" cy="3563735"/>
            </a:xfrm>
            <a:prstGeom prst="rect">
              <a:avLst/>
            </a:prstGeom>
            <a:effectLst/>
          </p:spPr>
        </p:pic>
      </p:grpSp>
      <p:sp>
        <p:nvSpPr>
          <p:cNvPr id="116" name="Shape 116"/>
          <p:cNvSpPr/>
          <p:nvPr/>
        </p:nvSpPr>
        <p:spPr>
          <a:xfrm>
            <a:off x="4960266" y="5655205"/>
            <a:ext cx="4431120" cy="1168401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117" name="Shape 117"/>
          <p:cNvSpPr/>
          <p:nvPr/>
        </p:nvSpPr>
        <p:spPr>
          <a:xfrm>
            <a:off x="2264324" y="5655205"/>
            <a:ext cx="2710463" cy="1168401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913507" y="8477381"/>
            <a:ext cx="109122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*This configuration is not always bad, but we will get into that later</a:t>
            </a:r>
          </a:p>
        </p:txBody>
      </p:sp>
      <p:grpSp>
        <p:nvGrpSpPr>
          <p:cNvPr id="122" name="Group 122"/>
          <p:cNvGrpSpPr/>
          <p:nvPr/>
        </p:nvGrpSpPr>
        <p:grpSpPr>
          <a:xfrm>
            <a:off x="304064" y="4014596"/>
            <a:ext cx="12396672" cy="3324608"/>
            <a:chOff x="-127000" y="-88900"/>
            <a:chExt cx="12396670" cy="3324606"/>
          </a:xfrm>
        </p:grpSpPr>
        <p:pic>
          <p:nvPicPr>
            <p:cNvPr id="121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42671" cy="29944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0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2396671" cy="3324607"/>
            </a:xfrm>
            <a:prstGeom prst="rect">
              <a:avLst/>
            </a:prstGeom>
            <a:effectLst/>
          </p:spPr>
        </p:pic>
      </p:grpSp>
      <p:pic>
        <p:nvPicPr>
          <p:cNvPr id="12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9247" y="2271463"/>
            <a:ext cx="4920297" cy="60495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  <p:grpSp>
        <p:nvGrpSpPr>
          <p:cNvPr id="126" name="Group 126"/>
          <p:cNvGrpSpPr/>
          <p:nvPr/>
        </p:nvGrpSpPr>
        <p:grpSpPr>
          <a:xfrm>
            <a:off x="520922" y="929786"/>
            <a:ext cx="11962956" cy="934428"/>
            <a:chOff x="-127000" y="-88900"/>
            <a:chExt cx="11962954" cy="934427"/>
          </a:xfrm>
        </p:grpSpPr>
        <p:pic>
          <p:nvPicPr>
            <p:cNvPr id="125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1708955" cy="6042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4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0"/>
              <a:ext cx="11962955" cy="93442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Think of exploitation as a mix of CSRF and XSS  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CSRF -  You are getting the victim to execute your forged requests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XSS - Unlike normal CSRF, you can not only make the request, but you can read the data that comes back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 Server side vulnerability, client side exploitation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grpSp>
        <p:nvGrpSpPr>
          <p:cNvPr id="138" name="Group 138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137" name="Shape 137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13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141" name="Group 141"/>
          <p:cNvGrpSpPr/>
          <p:nvPr/>
        </p:nvGrpSpPr>
        <p:grpSpPr>
          <a:xfrm>
            <a:off x="5948962" y="7280751"/>
            <a:ext cx="1625216" cy="895164"/>
            <a:chOff x="-53881" y="-53881"/>
            <a:chExt cx="1625214" cy="895163"/>
          </a:xfrm>
        </p:grpSpPr>
        <p:sp>
          <p:nvSpPr>
            <p:cNvPr id="140" name="Shape 140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139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grpSp>
        <p:nvGrpSpPr>
          <p:cNvPr id="144" name="Group 144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143" name="Shape 143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14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147" name="Group 147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146" name="Shape 146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145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grpSp>
        <p:nvGrpSpPr>
          <p:cNvPr id="154" name="Group 154"/>
          <p:cNvGrpSpPr/>
          <p:nvPr/>
        </p:nvGrpSpPr>
        <p:grpSpPr>
          <a:xfrm>
            <a:off x="5948962" y="7280751"/>
            <a:ext cx="1625216" cy="895164"/>
            <a:chOff x="-53881" y="-53881"/>
            <a:chExt cx="1625214" cy="895163"/>
          </a:xfrm>
        </p:grpSpPr>
        <p:sp>
          <p:nvSpPr>
            <p:cNvPr id="153" name="Shape 153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15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grpSp>
        <p:nvGrpSpPr>
          <p:cNvPr id="157" name="Group 157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156" name="Shape 156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155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pic>
        <p:nvPicPr>
          <p:cNvPr id="158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118956" y="3559095"/>
            <a:ext cx="2942945" cy="246564"/>
          </a:xfrm>
          <a:prstGeom prst="rect">
            <a:avLst/>
          </a:prstGeom>
        </p:spPr>
      </p:pic>
      <p:sp>
        <p:nvSpPr>
          <p:cNvPr id="160" name="Shape 160"/>
          <p:cNvSpPr/>
          <p:nvPr/>
        </p:nvSpPr>
        <p:spPr>
          <a:xfrm>
            <a:off x="5969395" y="304737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270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2600"/>
                </a:solidFill>
              </a:defRPr>
            </a:pPr>
          </a:p>
        </p:txBody>
      </p:sp>
      <p:sp>
        <p:nvSpPr>
          <p:cNvPr id="161" name="Shape 161"/>
          <p:cNvSpPr/>
          <p:nvPr/>
        </p:nvSpPr>
        <p:spPr>
          <a:xfrm flipH="1" flipV="1">
            <a:off x="6109010" y="3186992"/>
            <a:ext cx="990770" cy="990770"/>
          </a:xfrm>
          <a:prstGeom prst="line">
            <a:avLst/>
          </a:prstGeom>
          <a:ln w="1270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grpSp>
        <p:nvGrpSpPr>
          <p:cNvPr id="164" name="Group 164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162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167" name="Group 167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165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pic>
        <p:nvPicPr>
          <p:cNvPr id="172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4045522">
            <a:off x="3378861" y="5569241"/>
            <a:ext cx="4014056" cy="246564"/>
          </a:xfrm>
          <a:prstGeom prst="rect">
            <a:avLst/>
          </a:prstGeom>
        </p:spPr>
      </p:pic>
      <p:grpSp>
        <p:nvGrpSpPr>
          <p:cNvPr id="176" name="Group 176"/>
          <p:cNvGrpSpPr/>
          <p:nvPr/>
        </p:nvGrpSpPr>
        <p:grpSpPr>
          <a:xfrm>
            <a:off x="5948962" y="7280750"/>
            <a:ext cx="1625216" cy="895164"/>
            <a:chOff x="-53881" y="-53881"/>
            <a:chExt cx="1625214" cy="895163"/>
          </a:xfrm>
        </p:grpSpPr>
        <p:sp>
          <p:nvSpPr>
            <p:cNvPr id="175" name="Shape 175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174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grpSp>
        <p:nvGrpSpPr>
          <p:cNvPr id="179" name="Group 179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178" name="Shape 178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177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grpSp>
        <p:nvGrpSpPr>
          <p:cNvPr id="182" name="Group 182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181" name="Shape 181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180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185" name="Group 185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184" name="Shape 184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183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pic>
        <p:nvPicPr>
          <p:cNvPr id="19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4045522">
            <a:off x="3378861" y="5569241"/>
            <a:ext cx="4014056" cy="246565"/>
          </a:xfrm>
          <a:prstGeom prst="rect">
            <a:avLst/>
          </a:prstGeom>
        </p:spPr>
      </p:pic>
      <p:pic>
        <p:nvPicPr>
          <p:cNvPr id="192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7945565">
            <a:off x="5904455" y="5569163"/>
            <a:ext cx="3882201" cy="246564"/>
          </a:xfrm>
          <a:prstGeom prst="rect">
            <a:avLst/>
          </a:prstGeom>
        </p:spPr>
      </p:pic>
      <p:grpSp>
        <p:nvGrpSpPr>
          <p:cNvPr id="196" name="Group 196"/>
          <p:cNvGrpSpPr/>
          <p:nvPr/>
        </p:nvGrpSpPr>
        <p:grpSpPr>
          <a:xfrm>
            <a:off x="5948962" y="7280750"/>
            <a:ext cx="1625216" cy="895164"/>
            <a:chOff x="-53881" y="-53881"/>
            <a:chExt cx="1625214" cy="895163"/>
          </a:xfrm>
        </p:grpSpPr>
        <p:sp>
          <p:nvSpPr>
            <p:cNvPr id="195" name="Shape 195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194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grpSp>
        <p:nvGrpSpPr>
          <p:cNvPr id="199" name="Group 199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198" name="Shape 198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197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grpSp>
        <p:nvGrpSpPr>
          <p:cNvPr id="202" name="Group 202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201" name="Shape 201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200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204" name="Shape 204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203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pic>
        <p:nvPicPr>
          <p:cNvPr id="21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4045522">
            <a:off x="3378861" y="5569241"/>
            <a:ext cx="4014056" cy="246565"/>
          </a:xfrm>
          <a:prstGeom prst="rect">
            <a:avLst/>
          </a:prstGeom>
        </p:spPr>
      </p:pic>
      <p:pic>
        <p:nvPicPr>
          <p:cNvPr id="212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7945565">
            <a:off x="5904455" y="5569163"/>
            <a:ext cx="3882201" cy="246564"/>
          </a:xfrm>
          <a:prstGeom prst="rect">
            <a:avLst/>
          </a:prstGeom>
        </p:spPr>
      </p:pic>
      <p:pic>
        <p:nvPicPr>
          <p:cNvPr id="214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7850432">
            <a:off x="6537800" y="5731899"/>
            <a:ext cx="3942650" cy="246564"/>
          </a:xfrm>
          <a:prstGeom prst="rect">
            <a:avLst/>
          </a:prstGeom>
        </p:spPr>
      </p:pic>
      <p:grpSp>
        <p:nvGrpSpPr>
          <p:cNvPr id="218" name="Group 218"/>
          <p:cNvGrpSpPr/>
          <p:nvPr/>
        </p:nvGrpSpPr>
        <p:grpSpPr>
          <a:xfrm>
            <a:off x="5948962" y="7280750"/>
            <a:ext cx="1625216" cy="895164"/>
            <a:chOff x="-53881" y="-53881"/>
            <a:chExt cx="1625214" cy="895163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216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grpSp>
        <p:nvGrpSpPr>
          <p:cNvPr id="221" name="Group 221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220" name="Shape 220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219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grpSp>
        <p:nvGrpSpPr>
          <p:cNvPr id="224" name="Group 224"/>
          <p:cNvGrpSpPr/>
          <p:nvPr/>
        </p:nvGrpSpPr>
        <p:grpSpPr>
          <a:xfrm>
            <a:off x="5727957" y="8099291"/>
            <a:ext cx="2067227" cy="844364"/>
            <a:chOff x="-53881" y="-53881"/>
            <a:chExt cx="2067225" cy="844363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222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grpSp>
        <p:nvGrpSpPr>
          <p:cNvPr id="227" name="Group 227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226" name="Shape 226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225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230" name="Group 230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229" name="Shape 229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228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grpSp>
        <p:nvGrpSpPr>
          <p:cNvPr id="237" name="Group 237"/>
          <p:cNvGrpSpPr/>
          <p:nvPr/>
        </p:nvGrpSpPr>
        <p:grpSpPr>
          <a:xfrm>
            <a:off x="5948962" y="7280751"/>
            <a:ext cx="1625216" cy="895164"/>
            <a:chOff x="-53881" y="-53881"/>
            <a:chExt cx="1625214" cy="895163"/>
          </a:xfrm>
        </p:grpSpPr>
        <p:sp>
          <p:nvSpPr>
            <p:cNvPr id="236" name="Shape 236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23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pic>
        <p:nvPicPr>
          <p:cNvPr id="238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4045522">
            <a:off x="3378861" y="5569241"/>
            <a:ext cx="4014056" cy="246564"/>
          </a:xfrm>
          <a:prstGeom prst="rect">
            <a:avLst/>
          </a:prstGeom>
        </p:spPr>
      </p:pic>
      <p:pic>
        <p:nvPicPr>
          <p:cNvPr id="240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7945565">
            <a:off x="5904455" y="5569162"/>
            <a:ext cx="3882201" cy="246565"/>
          </a:xfrm>
          <a:prstGeom prst="rect">
            <a:avLst/>
          </a:prstGeom>
        </p:spPr>
      </p:pic>
      <p:grpSp>
        <p:nvGrpSpPr>
          <p:cNvPr id="244" name="Group 244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243" name="Shape 243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242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pic>
        <p:nvPicPr>
          <p:cNvPr id="245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7850432">
            <a:off x="6537799" y="5731899"/>
            <a:ext cx="3942650" cy="246564"/>
          </a:xfrm>
          <a:prstGeom prst="rect">
            <a:avLst/>
          </a:prstGeom>
        </p:spPr>
      </p:pic>
      <p:sp>
        <p:nvSpPr>
          <p:cNvPr id="247" name="Shape 247"/>
          <p:cNvSpPr/>
          <p:nvPr/>
        </p:nvSpPr>
        <p:spPr>
          <a:xfrm>
            <a:off x="162552" y="6807199"/>
            <a:ext cx="4845480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2600"/>
                </a:solidFill>
              </a:rPr>
              <a:t>“Hey Crossdomain.xml,</a:t>
            </a:r>
            <a:br>
              <a:rPr sz="3500">
                <a:solidFill>
                  <a:srgbClr val="FF2600"/>
                </a:solidFill>
              </a:rPr>
            </a:br>
            <a:r>
              <a:rPr sz="3500">
                <a:solidFill>
                  <a:srgbClr val="FF2600"/>
                </a:solidFill>
              </a:rPr>
              <a:t>do I have permission to talk to you?”</a:t>
            </a:r>
          </a:p>
        </p:txBody>
      </p:sp>
      <p:pic>
        <p:nvPicPr>
          <p:cNvPr id="248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3989778">
            <a:off x="3053596" y="5569351"/>
            <a:ext cx="3812271" cy="246564"/>
          </a:xfrm>
          <a:prstGeom prst="rect">
            <a:avLst/>
          </a:prstGeom>
        </p:spPr>
      </p:pic>
      <p:grpSp>
        <p:nvGrpSpPr>
          <p:cNvPr id="252" name="Group 252"/>
          <p:cNvGrpSpPr/>
          <p:nvPr/>
        </p:nvGrpSpPr>
        <p:grpSpPr>
          <a:xfrm>
            <a:off x="5727957" y="8099291"/>
            <a:ext cx="2067227" cy="844364"/>
            <a:chOff x="-53881" y="-53881"/>
            <a:chExt cx="2067225" cy="844363"/>
          </a:xfrm>
        </p:grpSpPr>
        <p:sp>
          <p:nvSpPr>
            <p:cNvPr id="251" name="Shape 251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250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grpSp>
        <p:nvGrpSpPr>
          <p:cNvPr id="255" name="Group 255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254" name="Shape 254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253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258" name="Group 258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257" name="Shape 257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256" name="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pic>
        <p:nvPicPr>
          <p:cNvPr id="259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22330" y="2696741"/>
            <a:ext cx="4796805" cy="486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About Me</a:t>
            </a:r>
          </a:p>
        </p:txBody>
      </p:sp>
      <p:pic>
        <p:nvPicPr>
          <p:cNvPr id="53" name="1992 - 03 -026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9063" y="2964006"/>
            <a:ext cx="3984724" cy="48544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5948962" y="7280751"/>
            <a:ext cx="1625216" cy="895164"/>
            <a:chOff x="-53881" y="-53881"/>
            <a:chExt cx="1625214" cy="895163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26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pic>
        <p:nvPicPr>
          <p:cNvPr id="26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4045522">
            <a:off x="3378861" y="5569241"/>
            <a:ext cx="4014056" cy="246564"/>
          </a:xfrm>
          <a:prstGeom prst="rect">
            <a:avLst/>
          </a:prstGeom>
        </p:spPr>
      </p:pic>
      <p:pic>
        <p:nvPicPr>
          <p:cNvPr id="269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7945565">
            <a:off x="5904455" y="5569162"/>
            <a:ext cx="3882201" cy="246565"/>
          </a:xfrm>
          <a:prstGeom prst="rect">
            <a:avLst/>
          </a:prstGeom>
        </p:spPr>
      </p:pic>
      <p:pic>
        <p:nvPicPr>
          <p:cNvPr id="271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3161290">
            <a:off x="2699855" y="5732786"/>
            <a:ext cx="3898313" cy="246565"/>
          </a:xfrm>
          <a:prstGeom prst="rect">
            <a:avLst/>
          </a:prstGeom>
        </p:spPr>
      </p:pic>
      <p:grpSp>
        <p:nvGrpSpPr>
          <p:cNvPr id="275" name="Group 275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273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pic>
        <p:nvPicPr>
          <p:cNvPr id="276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7850432">
            <a:off x="6537799" y="5731899"/>
            <a:ext cx="3942650" cy="246564"/>
          </a:xfrm>
          <a:prstGeom prst="rect">
            <a:avLst/>
          </a:prstGeom>
        </p:spPr>
      </p:pic>
      <p:sp>
        <p:nvSpPr>
          <p:cNvPr id="278" name="Shape 278"/>
          <p:cNvSpPr/>
          <p:nvPr/>
        </p:nvSpPr>
        <p:spPr>
          <a:xfrm>
            <a:off x="162552" y="7702549"/>
            <a:ext cx="484548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2600"/>
                </a:solidFill>
              </a:rPr>
              <a:t>“Yes! Yes, you do!”</a:t>
            </a:r>
          </a:p>
        </p:txBody>
      </p:sp>
      <p:pic>
        <p:nvPicPr>
          <p:cNvPr id="279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3989778">
            <a:off x="3053596" y="5569351"/>
            <a:ext cx="3812271" cy="246564"/>
          </a:xfrm>
          <a:prstGeom prst="rect">
            <a:avLst/>
          </a:prstGeom>
        </p:spPr>
      </p:pic>
      <p:grpSp>
        <p:nvGrpSpPr>
          <p:cNvPr id="283" name="Group 283"/>
          <p:cNvGrpSpPr/>
          <p:nvPr/>
        </p:nvGrpSpPr>
        <p:grpSpPr>
          <a:xfrm>
            <a:off x="5727957" y="8099291"/>
            <a:ext cx="2067227" cy="844364"/>
            <a:chOff x="-53881" y="-53881"/>
            <a:chExt cx="2067225" cy="844363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281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grpSp>
        <p:nvGrpSpPr>
          <p:cNvPr id="286" name="Group 286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285" name="Shape 285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284" name="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289" name="Group 289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288" name="Shape 288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287" name="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pic>
        <p:nvPicPr>
          <p:cNvPr id="290" name="pasted-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22330" y="2696741"/>
            <a:ext cx="4796805" cy="486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grpSp>
        <p:nvGrpSpPr>
          <p:cNvPr id="297" name="Group 297"/>
          <p:cNvGrpSpPr/>
          <p:nvPr/>
        </p:nvGrpSpPr>
        <p:grpSpPr>
          <a:xfrm>
            <a:off x="5948962" y="7280751"/>
            <a:ext cx="1625216" cy="895164"/>
            <a:chOff x="-53881" y="-53881"/>
            <a:chExt cx="1625214" cy="895163"/>
          </a:xfrm>
        </p:grpSpPr>
        <p:sp>
          <p:nvSpPr>
            <p:cNvPr id="296" name="Shape 296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29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pic>
        <p:nvPicPr>
          <p:cNvPr id="298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4045522">
            <a:off x="3378861" y="5569241"/>
            <a:ext cx="4014056" cy="246564"/>
          </a:xfrm>
          <a:prstGeom prst="rect">
            <a:avLst/>
          </a:prstGeom>
        </p:spPr>
      </p:pic>
      <p:pic>
        <p:nvPicPr>
          <p:cNvPr id="300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7945565">
            <a:off x="5904455" y="5569162"/>
            <a:ext cx="3882201" cy="246565"/>
          </a:xfrm>
          <a:prstGeom prst="rect">
            <a:avLst/>
          </a:prstGeom>
        </p:spPr>
      </p:pic>
      <p:pic>
        <p:nvPicPr>
          <p:cNvPr id="302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3161290">
            <a:off x="2699855" y="5732786"/>
            <a:ext cx="3898313" cy="246565"/>
          </a:xfrm>
          <a:prstGeom prst="rect">
            <a:avLst/>
          </a:prstGeom>
        </p:spPr>
      </p:pic>
      <p:grpSp>
        <p:nvGrpSpPr>
          <p:cNvPr id="306" name="Group 306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305" name="Shape 305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304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pic>
        <p:nvPicPr>
          <p:cNvPr id="307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7850432">
            <a:off x="6537799" y="5731899"/>
            <a:ext cx="3942650" cy="246564"/>
          </a:xfrm>
          <a:prstGeom prst="rect">
            <a:avLst/>
          </a:prstGeom>
        </p:spPr>
      </p:pic>
      <p:pic>
        <p:nvPicPr>
          <p:cNvPr id="309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3989778">
            <a:off x="3053596" y="5569351"/>
            <a:ext cx="3812271" cy="246564"/>
          </a:xfrm>
          <a:prstGeom prst="rect">
            <a:avLst/>
          </a:prstGeom>
        </p:spPr>
      </p:pic>
      <p:pic>
        <p:nvPicPr>
          <p:cNvPr id="311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3957733">
            <a:off x="2138195" y="5847719"/>
            <a:ext cx="4570901" cy="246564"/>
          </a:xfrm>
          <a:prstGeom prst="rect">
            <a:avLst/>
          </a:prstGeom>
        </p:spPr>
      </p:pic>
      <p:grpSp>
        <p:nvGrpSpPr>
          <p:cNvPr id="315" name="Group 315"/>
          <p:cNvGrpSpPr/>
          <p:nvPr/>
        </p:nvGrpSpPr>
        <p:grpSpPr>
          <a:xfrm>
            <a:off x="5727957" y="8099291"/>
            <a:ext cx="2067227" cy="844364"/>
            <a:chOff x="-53881" y="-53881"/>
            <a:chExt cx="2067225" cy="844363"/>
          </a:xfrm>
        </p:grpSpPr>
        <p:sp>
          <p:nvSpPr>
            <p:cNvPr id="314" name="Shape 314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313" name="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sp>
        <p:nvSpPr>
          <p:cNvPr id="316" name="Shape 316"/>
          <p:cNvSpPr/>
          <p:nvPr/>
        </p:nvSpPr>
        <p:spPr>
          <a:xfrm>
            <a:off x="162552" y="7404100"/>
            <a:ext cx="484548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2600"/>
                </a:solidFill>
              </a:rPr>
              <a:t>“Time to steal anything the victim can access.”</a:t>
            </a:r>
          </a:p>
        </p:txBody>
      </p:sp>
      <p:grpSp>
        <p:nvGrpSpPr>
          <p:cNvPr id="319" name="Group 319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318" name="Shape 318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317" name="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322" name="Group 322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321" name="Shape 321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320" name="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grpSp>
        <p:nvGrpSpPr>
          <p:cNvPr id="329" name="Group 329"/>
          <p:cNvGrpSpPr/>
          <p:nvPr/>
        </p:nvGrpSpPr>
        <p:grpSpPr>
          <a:xfrm>
            <a:off x="5948962" y="7280751"/>
            <a:ext cx="1625216" cy="895164"/>
            <a:chOff x="-53881" y="-53881"/>
            <a:chExt cx="1625214" cy="895163"/>
          </a:xfrm>
        </p:grpSpPr>
        <p:sp>
          <p:nvSpPr>
            <p:cNvPr id="328" name="Shape 328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32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pic>
        <p:nvPicPr>
          <p:cNvPr id="330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4045522">
            <a:off x="3378861" y="5569241"/>
            <a:ext cx="4014056" cy="246564"/>
          </a:xfrm>
          <a:prstGeom prst="rect">
            <a:avLst/>
          </a:prstGeom>
        </p:spPr>
      </p:pic>
      <p:pic>
        <p:nvPicPr>
          <p:cNvPr id="332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7945565">
            <a:off x="5904455" y="5569162"/>
            <a:ext cx="3882201" cy="246565"/>
          </a:xfrm>
          <a:prstGeom prst="rect">
            <a:avLst/>
          </a:prstGeom>
        </p:spPr>
      </p:pic>
      <p:pic>
        <p:nvPicPr>
          <p:cNvPr id="334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3161290">
            <a:off x="2699855" y="5732786"/>
            <a:ext cx="3898313" cy="246565"/>
          </a:xfrm>
          <a:prstGeom prst="rect">
            <a:avLst/>
          </a:prstGeom>
        </p:spPr>
      </p:pic>
      <p:grpSp>
        <p:nvGrpSpPr>
          <p:cNvPr id="338" name="Group 338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337" name="Shape 337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336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pic>
        <p:nvPicPr>
          <p:cNvPr id="339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7850432">
            <a:off x="6537799" y="5731899"/>
            <a:ext cx="3942650" cy="246564"/>
          </a:xfrm>
          <a:prstGeom prst="rect">
            <a:avLst/>
          </a:prstGeom>
        </p:spPr>
      </p:pic>
      <p:pic>
        <p:nvPicPr>
          <p:cNvPr id="341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3989778">
            <a:off x="3053596" y="5569351"/>
            <a:ext cx="3812271" cy="246564"/>
          </a:xfrm>
          <a:prstGeom prst="rect">
            <a:avLst/>
          </a:prstGeom>
        </p:spPr>
      </p:pic>
      <p:pic>
        <p:nvPicPr>
          <p:cNvPr id="343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3957733">
            <a:off x="2138195" y="5847719"/>
            <a:ext cx="4570901" cy="246564"/>
          </a:xfrm>
          <a:prstGeom prst="rect">
            <a:avLst/>
          </a:prstGeom>
        </p:spPr>
      </p:pic>
      <p:grpSp>
        <p:nvGrpSpPr>
          <p:cNvPr id="347" name="Group 347"/>
          <p:cNvGrpSpPr/>
          <p:nvPr/>
        </p:nvGrpSpPr>
        <p:grpSpPr>
          <a:xfrm>
            <a:off x="5727957" y="8099291"/>
            <a:ext cx="2067227" cy="844364"/>
            <a:chOff x="-53881" y="-53881"/>
            <a:chExt cx="2067225" cy="844363"/>
          </a:xfrm>
        </p:grpSpPr>
        <p:sp>
          <p:nvSpPr>
            <p:cNvPr id="346" name="Shape 346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345" name="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sp>
        <p:nvSpPr>
          <p:cNvPr id="348" name="Shape 348"/>
          <p:cNvSpPr/>
          <p:nvPr/>
        </p:nvSpPr>
        <p:spPr>
          <a:xfrm>
            <a:off x="162552" y="7891710"/>
            <a:ext cx="484548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2600"/>
                </a:solidFill>
              </a:rPr>
              <a:t>“Here you go!”</a:t>
            </a:r>
          </a:p>
        </p:txBody>
      </p:sp>
      <p:pic>
        <p:nvPicPr>
          <p:cNvPr id="349" name="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3118779">
            <a:off x="1114378" y="5720657"/>
            <a:ext cx="5606318" cy="986255"/>
          </a:xfrm>
          <a:prstGeom prst="rect">
            <a:avLst/>
          </a:prstGeom>
        </p:spPr>
      </p:pic>
      <p:grpSp>
        <p:nvGrpSpPr>
          <p:cNvPr id="353" name="Group 353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352" name="Shape 352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351" name="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356" name="Group 356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355" name="Shape 355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354" name="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Vulnerability Intro</a:t>
            </a:r>
          </a:p>
        </p:txBody>
      </p:sp>
      <p:grpSp>
        <p:nvGrpSpPr>
          <p:cNvPr id="363" name="Group 363"/>
          <p:cNvGrpSpPr/>
          <p:nvPr/>
        </p:nvGrpSpPr>
        <p:grpSpPr>
          <a:xfrm>
            <a:off x="5948962" y="7280751"/>
            <a:ext cx="1625216" cy="895164"/>
            <a:chOff x="-53881" y="-53881"/>
            <a:chExt cx="1625214" cy="895163"/>
          </a:xfrm>
        </p:grpSpPr>
        <p:sp>
          <p:nvSpPr>
            <p:cNvPr id="362" name="Shape 362"/>
            <p:cNvSpPr/>
            <p:nvPr/>
          </p:nvSpPr>
          <p:spPr>
            <a:xfrm>
              <a:off x="0" y="0"/>
              <a:ext cx="1517452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Victim</a:t>
              </a:r>
            </a:p>
          </p:txBody>
        </p:sp>
        <p:pic>
          <p:nvPicPr>
            <p:cNvPr id="36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1625216" cy="895164"/>
            </a:xfrm>
            <a:prstGeom prst="rect">
              <a:avLst/>
            </a:prstGeom>
            <a:effectLst/>
          </p:spPr>
        </p:pic>
      </p:grpSp>
      <p:pic>
        <p:nvPicPr>
          <p:cNvPr id="36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4045522">
            <a:off x="3378861" y="5569241"/>
            <a:ext cx="4014056" cy="246564"/>
          </a:xfrm>
          <a:prstGeom prst="rect">
            <a:avLst/>
          </a:prstGeom>
        </p:spPr>
      </p:pic>
      <p:pic>
        <p:nvPicPr>
          <p:cNvPr id="366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7945565">
            <a:off x="5904455" y="5569162"/>
            <a:ext cx="3882201" cy="246565"/>
          </a:xfrm>
          <a:prstGeom prst="rect">
            <a:avLst/>
          </a:prstGeom>
        </p:spPr>
      </p:pic>
      <p:pic>
        <p:nvPicPr>
          <p:cNvPr id="368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3161290">
            <a:off x="2699855" y="5732786"/>
            <a:ext cx="3898313" cy="246565"/>
          </a:xfrm>
          <a:prstGeom prst="rect">
            <a:avLst/>
          </a:prstGeom>
        </p:spPr>
      </p:pic>
      <p:grpSp>
        <p:nvGrpSpPr>
          <p:cNvPr id="372" name="Group 372"/>
          <p:cNvGrpSpPr/>
          <p:nvPr/>
        </p:nvGrpSpPr>
        <p:grpSpPr>
          <a:xfrm>
            <a:off x="9869993" y="4003385"/>
            <a:ext cx="2067227" cy="844365"/>
            <a:chOff x="-53881" y="-53881"/>
            <a:chExt cx="2067225" cy="844363"/>
          </a:xfrm>
        </p:grpSpPr>
        <p:sp>
          <p:nvSpPr>
            <p:cNvPr id="371" name="Shape 371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370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pic>
        <p:nvPicPr>
          <p:cNvPr id="373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7850432">
            <a:off x="6537799" y="5731899"/>
            <a:ext cx="3942650" cy="246564"/>
          </a:xfrm>
          <a:prstGeom prst="rect">
            <a:avLst/>
          </a:prstGeom>
        </p:spPr>
      </p:pic>
      <p:pic>
        <p:nvPicPr>
          <p:cNvPr id="375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3989778">
            <a:off x="3053596" y="5569351"/>
            <a:ext cx="3812271" cy="246564"/>
          </a:xfrm>
          <a:prstGeom prst="rect">
            <a:avLst/>
          </a:prstGeom>
        </p:spPr>
      </p:pic>
      <p:pic>
        <p:nvPicPr>
          <p:cNvPr id="377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3957733">
            <a:off x="2138195" y="5847719"/>
            <a:ext cx="4570901" cy="246564"/>
          </a:xfrm>
          <a:prstGeom prst="rect">
            <a:avLst/>
          </a:prstGeom>
        </p:spPr>
      </p:pic>
      <p:pic>
        <p:nvPicPr>
          <p:cNvPr id="379" name="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3118779">
            <a:off x="1114378" y="5720657"/>
            <a:ext cx="5606318" cy="986255"/>
          </a:xfrm>
          <a:prstGeom prst="rect">
            <a:avLst/>
          </a:prstGeom>
        </p:spPr>
      </p:pic>
      <p:grpSp>
        <p:nvGrpSpPr>
          <p:cNvPr id="383" name="Group 383"/>
          <p:cNvGrpSpPr/>
          <p:nvPr/>
        </p:nvGrpSpPr>
        <p:grpSpPr>
          <a:xfrm>
            <a:off x="5727957" y="8099291"/>
            <a:ext cx="2067227" cy="844364"/>
            <a:chOff x="-53881" y="-53881"/>
            <a:chExt cx="2067225" cy="844363"/>
          </a:xfrm>
        </p:grpSpPr>
        <p:sp>
          <p:nvSpPr>
            <p:cNvPr id="382" name="Shape 382"/>
            <p:cNvSpPr/>
            <p:nvPr/>
          </p:nvSpPr>
          <p:spPr>
            <a:xfrm>
              <a:off x="0" y="0"/>
              <a:ext cx="1959463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400">
                  <a:solidFill>
                    <a:srgbClr val="FF26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FF2600"/>
                  </a:solidFill>
                </a:rPr>
                <a:t>Evil SWF</a:t>
              </a:r>
            </a:p>
          </p:txBody>
        </p:sp>
        <p:pic>
          <p:nvPicPr>
            <p:cNvPr id="381" name="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53882" y="-53882"/>
              <a:ext cx="2067227" cy="844364"/>
            </a:xfrm>
            <a:prstGeom prst="rect">
              <a:avLst/>
            </a:prstGeom>
            <a:effectLst/>
          </p:spPr>
        </p:pic>
      </p:grpSp>
      <p:sp>
        <p:nvSpPr>
          <p:cNvPr id="384" name="Shape 384"/>
          <p:cNvSpPr/>
          <p:nvPr/>
        </p:nvSpPr>
        <p:spPr>
          <a:xfrm>
            <a:off x="162552" y="7891710"/>
            <a:ext cx="484548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2600"/>
                </a:solidFill>
              </a:rPr>
              <a:t>Exfiltration!</a:t>
            </a:r>
          </a:p>
        </p:txBody>
      </p:sp>
      <p:pic>
        <p:nvPicPr>
          <p:cNvPr id="385" name="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rot="17232700">
            <a:off x="6100169" y="5862552"/>
            <a:ext cx="4687015" cy="986255"/>
          </a:xfrm>
          <a:prstGeom prst="rect">
            <a:avLst/>
          </a:prstGeom>
        </p:spPr>
      </p:pic>
      <p:grpSp>
        <p:nvGrpSpPr>
          <p:cNvPr id="389" name="Group 389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388" name="Shape 388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387" name="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grpSp>
        <p:nvGrpSpPr>
          <p:cNvPr id="392" name="Group 392"/>
          <p:cNvGrpSpPr/>
          <p:nvPr/>
        </p:nvGrpSpPr>
        <p:grpSpPr>
          <a:xfrm>
            <a:off x="8469980" y="3177885"/>
            <a:ext cx="3435040" cy="895165"/>
            <a:chOff x="-53881" y="-53881"/>
            <a:chExt cx="3435039" cy="895163"/>
          </a:xfrm>
        </p:grpSpPr>
        <p:sp>
          <p:nvSpPr>
            <p:cNvPr id="391" name="Shape 391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malicious.com</a:t>
              </a:r>
            </a:p>
          </p:txBody>
        </p:sp>
        <p:pic>
          <p:nvPicPr>
            <p:cNvPr id="390" name="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pic>
        <p:nvPicPr>
          <p:cNvPr id="393" name="happydance.gif"/>
          <p:cNvPicPr/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>
            <a:extLst/>
          </a:blip>
          <a:stretch>
            <a:fillRect/>
          </a:stretch>
        </p:blipFill>
        <p:spPr>
          <a:xfrm>
            <a:off x="9869993" y="6490147"/>
            <a:ext cx="2476373" cy="2476372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Determining Risk</a:t>
            </a:r>
          </a:p>
        </p:txBody>
      </p:sp>
      <p:grpSp>
        <p:nvGrpSpPr>
          <p:cNvPr id="400" name="Group 400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399" name="Shape 399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39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pic>
        <p:nvPicPr>
          <p:cNvPr id="40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330" y="2696741"/>
            <a:ext cx="4796805" cy="486253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/>
          <p:nvPr/>
        </p:nvSpPr>
        <p:spPr>
          <a:xfrm>
            <a:off x="4705141" y="5231634"/>
            <a:ext cx="7809827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69900" indent="-469900" algn="l"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Still vulnerable even if no applications on the server use Flash</a:t>
            </a:r>
            <a:br>
              <a:rPr sz="3600">
                <a:solidFill>
                  <a:srgbClr val="414141"/>
                </a:solidFill>
              </a:rPr>
            </a:br>
            <a:endParaRPr sz="3600">
              <a:solidFill>
                <a:srgbClr val="41414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705141" y="5231634"/>
            <a:ext cx="7809827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69900" indent="-469900" algn="l"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Still vulnerable even if no applications on the server use Flash</a:t>
            </a:r>
            <a:br>
              <a:rPr sz="3600">
                <a:solidFill>
                  <a:srgbClr val="414141"/>
                </a:solidFill>
              </a:rPr>
            </a:br>
            <a:endParaRPr sz="3600">
              <a:solidFill>
                <a:srgbClr val="414141"/>
              </a:solidFill>
            </a:endParaRPr>
          </a:p>
          <a:p>
            <a:pPr lvl="0" marL="469900" indent="-469900" algn="l"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All applications on this FQDN are vulnerable </a:t>
            </a:r>
            <a:endParaRPr sz="3600">
              <a:solidFill>
                <a:srgbClr val="414141"/>
              </a:solidFill>
            </a:endParaRPr>
          </a:p>
        </p:txBody>
      </p:sp>
      <p:sp>
        <p:nvSpPr>
          <p:cNvPr id="407" name="Shape 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Determining Risk</a:t>
            </a:r>
          </a:p>
        </p:txBody>
      </p:sp>
      <p:grpSp>
        <p:nvGrpSpPr>
          <p:cNvPr id="410" name="Group 410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409" name="Shape 409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40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pic>
        <p:nvPicPr>
          <p:cNvPr id="41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330" y="2696741"/>
            <a:ext cx="4796805" cy="486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4683090" y="5232868"/>
            <a:ext cx="7576210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Is there anything worth stealing?</a:t>
            </a:r>
            <a:endParaRPr sz="3600">
              <a:solidFill>
                <a:srgbClr val="414141"/>
              </a:solidFill>
            </a:endParaRPr>
          </a:p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Are there actions worth CSRFing?</a:t>
            </a:r>
            <a:endParaRPr sz="3600">
              <a:solidFill>
                <a:srgbClr val="414141"/>
              </a:solidFill>
            </a:endParaRPr>
          </a:p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2600"/>
                </a:solidFill>
              </a:rPr>
              <a:t>If not, there is no risk!</a:t>
            </a:r>
            <a:endParaRPr sz="3600">
              <a:solidFill>
                <a:srgbClr val="FF2600"/>
              </a:solidFill>
            </a:endParaRPr>
          </a:p>
        </p:txBody>
      </p:sp>
      <p:sp>
        <p:nvSpPr>
          <p:cNvPr id="416" name="Shape 4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Determining Risk</a:t>
            </a:r>
          </a:p>
        </p:txBody>
      </p:sp>
      <p:grpSp>
        <p:nvGrpSpPr>
          <p:cNvPr id="419" name="Group 419"/>
          <p:cNvGrpSpPr/>
          <p:nvPr/>
        </p:nvGrpSpPr>
        <p:grpSpPr>
          <a:xfrm>
            <a:off x="1303212" y="3177885"/>
            <a:ext cx="3435040" cy="895165"/>
            <a:chOff x="-53881" y="-53881"/>
            <a:chExt cx="3435039" cy="895163"/>
          </a:xfrm>
        </p:grpSpPr>
        <p:sp>
          <p:nvSpPr>
            <p:cNvPr id="418" name="Shape 418"/>
            <p:cNvSpPr/>
            <p:nvPr/>
          </p:nvSpPr>
          <p:spPr>
            <a:xfrm>
              <a:off x="0" y="0"/>
              <a:ext cx="3327276" cy="78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vulnerable.com</a:t>
              </a:r>
            </a:p>
          </p:txBody>
        </p:sp>
        <p:pic>
          <p:nvPicPr>
            <p:cNvPr id="41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3882" y="-53882"/>
              <a:ext cx="3435040" cy="895164"/>
            </a:xfrm>
            <a:prstGeom prst="rect">
              <a:avLst/>
            </a:prstGeom>
            <a:effectLst/>
          </p:spPr>
        </p:pic>
      </p:grpSp>
      <p:pic>
        <p:nvPicPr>
          <p:cNvPr id="42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330" y="2696741"/>
            <a:ext cx="4796805" cy="486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roup 426"/>
          <p:cNvGrpSpPr/>
          <p:nvPr/>
        </p:nvGrpSpPr>
        <p:grpSpPr>
          <a:xfrm>
            <a:off x="272633" y="2406912"/>
            <a:ext cx="10557318" cy="4782991"/>
            <a:chOff x="-127000" y="-88900"/>
            <a:chExt cx="10557316" cy="4782989"/>
          </a:xfrm>
        </p:grpSpPr>
        <p:pic>
          <p:nvPicPr>
            <p:cNvPr id="425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303317" cy="44527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4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0557317" cy="4782990"/>
            </a:xfrm>
            <a:prstGeom prst="rect">
              <a:avLst/>
            </a:prstGeom>
            <a:effectLst/>
          </p:spPr>
        </p:pic>
      </p:grpSp>
      <p:sp>
        <p:nvSpPr>
          <p:cNvPr id="427" name="Shape 4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Determining Risk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3"/>
          <p:cNvGrpSpPr/>
          <p:nvPr/>
        </p:nvGrpSpPr>
        <p:grpSpPr>
          <a:xfrm>
            <a:off x="272633" y="2406912"/>
            <a:ext cx="10557318" cy="4782991"/>
            <a:chOff x="-127000" y="-88900"/>
            <a:chExt cx="10557316" cy="4782989"/>
          </a:xfrm>
        </p:grpSpPr>
        <p:pic>
          <p:nvPicPr>
            <p:cNvPr id="432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303317" cy="44527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3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0557317" cy="4782990"/>
            </a:xfrm>
            <a:prstGeom prst="rect">
              <a:avLst/>
            </a:prstGeom>
            <a:effectLst/>
          </p:spPr>
        </p:pic>
      </p:grpSp>
      <p:grpSp>
        <p:nvGrpSpPr>
          <p:cNvPr id="436" name="Group 436"/>
          <p:cNvGrpSpPr/>
          <p:nvPr/>
        </p:nvGrpSpPr>
        <p:grpSpPr>
          <a:xfrm>
            <a:off x="1831120" y="3353198"/>
            <a:ext cx="10734972" cy="6151242"/>
            <a:chOff x="-127000" y="-88900"/>
            <a:chExt cx="10734970" cy="6151240"/>
          </a:xfrm>
        </p:grpSpPr>
        <p:pic>
          <p:nvPicPr>
            <p:cNvPr id="435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480971" cy="58210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34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10734971" cy="6151241"/>
            </a:xfrm>
            <a:prstGeom prst="rect">
              <a:avLst/>
            </a:prstGeom>
            <a:effectLst/>
          </p:spPr>
        </p:pic>
      </p:grpSp>
      <p:sp>
        <p:nvSpPr>
          <p:cNvPr id="437" name="Shape 4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Determining Risk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Discovery</a:t>
            </a:r>
          </a:p>
        </p:txBody>
      </p:sp>
      <p:grpSp>
        <p:nvGrpSpPr>
          <p:cNvPr id="442" name="Group 442"/>
          <p:cNvGrpSpPr/>
          <p:nvPr/>
        </p:nvGrpSpPr>
        <p:grpSpPr>
          <a:xfrm>
            <a:off x="304064" y="3290696"/>
            <a:ext cx="12396672" cy="3324608"/>
            <a:chOff x="-127000" y="-88900"/>
            <a:chExt cx="12396670" cy="3324606"/>
          </a:xfrm>
        </p:grpSpPr>
        <p:pic>
          <p:nvPicPr>
            <p:cNvPr id="441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42671" cy="29944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0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2396671" cy="3324607"/>
            </a:xfrm>
            <a:prstGeom prst="rect">
              <a:avLst/>
            </a:prstGeom>
            <a:effectLst/>
          </p:spPr>
        </p:pic>
      </p:grpSp>
      <p:sp>
        <p:nvSpPr>
          <p:cNvPr id="443" name="Shape 443"/>
          <p:cNvSpPr/>
          <p:nvPr/>
        </p:nvSpPr>
        <p:spPr>
          <a:xfrm>
            <a:off x="1029718" y="5636752"/>
            <a:ext cx="5607949" cy="418592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About Me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508000" y="7962501"/>
            <a:ext cx="11988800" cy="1064190"/>
          </a:xfrm>
          <a:prstGeom prst="rect">
            <a:avLst/>
          </a:prstGeom>
        </p:spPr>
        <p:txBody>
          <a:bodyPr/>
          <a:lstStyle/>
          <a:p>
            <a:pPr lvl="0" mar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14141"/>
                </a:solidFill>
              </a:rPr>
              <a:t>Gmail: </a:t>
            </a:r>
            <a:r>
              <a:rPr sz="2600" u="sng">
                <a:solidFill>
                  <a:srgbClr val="414141"/>
                </a:solidFill>
                <a:hlinkClick r:id="rId3" invalidUrl="" action="" tgtFrame="" tooltip="" history="1" highlightClick="0" endSnd="0"/>
              </a:rPr>
              <a:t>sethsec@gmail.com</a:t>
            </a:r>
            <a:r>
              <a:rPr sz="2600">
                <a:solidFill>
                  <a:srgbClr val="414141"/>
                </a:solidFill>
              </a:rPr>
              <a:t>  | Twitter: @sethsec</a:t>
            </a:r>
          </a:p>
        </p:txBody>
      </p:sp>
      <p:pic>
        <p:nvPicPr>
          <p:cNvPr id="59" name="Blue Canopy Logo copy-0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9858" y="3940662"/>
            <a:ext cx="3760425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1992 - 03 -026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9063" y="2964006"/>
            <a:ext cx="3984724" cy="48544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  <p:sp>
        <p:nvSpPr>
          <p:cNvPr id="61" name="Shape 61"/>
          <p:cNvSpPr/>
          <p:nvPr/>
        </p:nvSpPr>
        <p:spPr>
          <a:xfrm>
            <a:off x="489660" y="4371728"/>
            <a:ext cx="28718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Associate @ </a:t>
            </a:r>
          </a:p>
        </p:txBody>
      </p:sp>
      <p:sp>
        <p:nvSpPr>
          <p:cNvPr id="62" name="Shape 62"/>
          <p:cNvSpPr/>
          <p:nvPr/>
        </p:nvSpPr>
        <p:spPr>
          <a:xfrm>
            <a:off x="403803" y="5496337"/>
            <a:ext cx="7341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Member: NovaHackers, OWASP DC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up 449"/>
          <p:cNvGrpSpPr/>
          <p:nvPr/>
        </p:nvGrpSpPr>
        <p:grpSpPr>
          <a:xfrm>
            <a:off x="71347" y="2715267"/>
            <a:ext cx="12862106" cy="6075666"/>
            <a:chOff x="-127000" y="-88900"/>
            <a:chExt cx="12862105" cy="6075665"/>
          </a:xfrm>
        </p:grpSpPr>
        <p:pic>
          <p:nvPicPr>
            <p:cNvPr id="448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608106" cy="574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7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2862106" cy="6075666"/>
            </a:xfrm>
            <a:prstGeom prst="rect">
              <a:avLst/>
            </a:prstGeom>
            <a:effectLst/>
          </p:spPr>
        </p:pic>
      </p:grpSp>
      <p:sp>
        <p:nvSpPr>
          <p:cNvPr id="450" name="Shape 4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Discovery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roup 456"/>
          <p:cNvGrpSpPr/>
          <p:nvPr/>
        </p:nvGrpSpPr>
        <p:grpSpPr>
          <a:xfrm>
            <a:off x="376754" y="2539213"/>
            <a:ext cx="12251292" cy="6427774"/>
            <a:chOff x="-127000" y="-88900"/>
            <a:chExt cx="12251291" cy="6427773"/>
          </a:xfrm>
        </p:grpSpPr>
        <p:pic>
          <p:nvPicPr>
            <p:cNvPr id="455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997292" cy="60975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2251292" cy="6427774"/>
            </a:xfrm>
            <a:prstGeom prst="rect">
              <a:avLst/>
            </a:prstGeom>
            <a:effectLst/>
          </p:spPr>
        </p:pic>
      </p:grpSp>
      <p:sp>
        <p:nvSpPr>
          <p:cNvPr id="457" name="Shape 4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Discovery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History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History</a:t>
            </a:r>
          </a:p>
        </p:txBody>
      </p:sp>
      <p:sp>
        <p:nvSpPr>
          <p:cNvPr id="462" name="Shape 4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46404" indent="-446404" defTabSz="554990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414141"/>
                </a:solidFill>
              </a:rPr>
              <a:t>This is an old vulnerability!</a:t>
            </a:r>
            <a:endParaRPr sz="3420">
              <a:solidFill>
                <a:srgbClr val="414141"/>
              </a:solidFill>
            </a:endParaRPr>
          </a:p>
          <a:p>
            <a:pPr lvl="0" marL="446404" indent="-446404" defTabSz="554990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endParaRPr sz="3420">
              <a:solidFill>
                <a:srgbClr val="414141"/>
              </a:solidFill>
            </a:endParaRPr>
          </a:p>
          <a:p>
            <a:pPr lvl="0" marL="446404" indent="-446404" defTabSz="554990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b="1" sz="3420">
                <a:solidFill>
                  <a:srgbClr val="414141"/>
                </a:solidFill>
              </a:rPr>
              <a:t>2003:</a:t>
            </a:r>
            <a:r>
              <a:rPr sz="3420">
                <a:solidFill>
                  <a:srgbClr val="414141"/>
                </a:solidFill>
              </a:rPr>
              <a:t> Flash player 7 introduced crossdomain.xml</a:t>
            </a:r>
            <a:br>
              <a:rPr sz="3420">
                <a:solidFill>
                  <a:srgbClr val="414141"/>
                </a:solidFill>
              </a:rPr>
            </a:br>
            <a:endParaRPr sz="3420">
              <a:solidFill>
                <a:srgbClr val="414141"/>
              </a:solidFill>
            </a:endParaRPr>
          </a:p>
          <a:p>
            <a:pPr lvl="0" marL="446404" indent="-446404" defTabSz="554990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b="1" sz="3420">
                <a:solidFill>
                  <a:srgbClr val="414141"/>
                </a:solidFill>
              </a:rPr>
              <a:t>2006:</a:t>
            </a:r>
            <a:r>
              <a:rPr sz="3420">
                <a:solidFill>
                  <a:srgbClr val="414141"/>
                </a:solidFill>
              </a:rPr>
              <a:t> Chris Shiflett, Julien Couvreur, and Jeremiah Grossman started talking about this publicly </a:t>
            </a:r>
            <a:endParaRPr sz="3420">
              <a:solidFill>
                <a:srgbClr val="414141"/>
              </a:solidFill>
            </a:endParaRPr>
          </a:p>
          <a:p>
            <a:pPr lvl="0" marL="446404" indent="-446404" defTabSz="554990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endParaRPr sz="3420">
              <a:solidFill>
                <a:srgbClr val="414141"/>
              </a:solidFill>
            </a:endParaRPr>
          </a:p>
          <a:p>
            <a:pPr lvl="0" marL="446404" indent="-446404" defTabSz="554990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b="1" sz="3420">
                <a:solidFill>
                  <a:srgbClr val="414141"/>
                </a:solidFill>
              </a:rPr>
              <a:t>2010:</a:t>
            </a:r>
            <a:r>
              <a:rPr sz="3420">
                <a:solidFill>
                  <a:srgbClr val="414141"/>
                </a:solidFill>
              </a:rPr>
              <a:t> Erland Oftedel released MalaRIA-proxy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Not much traction</a:t>
            </a:r>
          </a:p>
        </p:txBody>
      </p:sp>
      <p:graphicFrame>
        <p:nvGraphicFramePr>
          <p:cNvPr id="467" name="Table 467"/>
          <p:cNvGraphicFramePr/>
          <p:nvPr/>
        </p:nvGraphicFramePr>
        <p:xfrm>
          <a:off x="1863560" y="4502748"/>
          <a:ext cx="9277680" cy="445527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5172162"/>
                <a:gridCol w="4105516"/>
              </a:tblGrid>
              <a:tr h="1113817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33948" dir="2388334">
                              <a:srgbClr val="3B3936">
                                <a:alpha val="79310"/>
                              </a:srgbClr>
                            </a:outerShdw>
                          </a:effectLst>
                        </a:rPr>
                        <a:t>Search Term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0564E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33948" dir="2388334">
                              <a:srgbClr val="3B3936">
                                <a:alpha val="79310"/>
                              </a:srgbClr>
                            </a:outerShdw>
                          </a:effectLst>
                        </a:rPr>
                        <a:t>Results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B0564E"/>
                    </a:solidFill>
                  </a:tcPr>
                </a:tc>
              </a:tr>
              <a:tr h="1113817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“crossdomain.xml exploit”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34 unique hits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1113817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“crossdomain.xml attack”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26 unique hits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13817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“crossdomain.xml vulnerability”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18 unique hits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68" name="Shape 468"/>
          <p:cNvSpPr/>
          <p:nvPr/>
        </p:nvSpPr>
        <p:spPr>
          <a:xfrm>
            <a:off x="1534120" y="3019724"/>
            <a:ext cx="993656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Here are some Google search results, as of March 2014: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Exploitation</a:t>
            </a:r>
          </a:p>
        </p:txBody>
      </p:sp>
      <p:sp>
        <p:nvSpPr>
          <p:cNvPr id="473" name="Shape 4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to do I create a proof of concept (POC) exploit?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Enter Gursev Kalra</a:t>
            </a:r>
          </a:p>
        </p:txBody>
      </p:sp>
      <p:sp>
        <p:nvSpPr>
          <p:cNvPr id="478" name="Shape 478"/>
          <p:cNvSpPr/>
          <p:nvPr>
            <p:ph type="body" idx="1"/>
          </p:nvPr>
        </p:nvSpPr>
        <p:spPr>
          <a:xfrm>
            <a:off x="508000" y="2628900"/>
            <a:ext cx="11988800" cy="671299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 marL="469900" indent="-469900">
              <a:defRPr sz="1800">
                <a:solidFill>
                  <a:srgbClr val="000000"/>
                </a:solidFill>
              </a:defRPr>
            </a:pPr>
            <a:r>
              <a:rPr sz="2500" u="sng">
                <a:solidFill>
                  <a:srgbClr val="414141"/>
                </a:solidFill>
                <a:hlinkClick r:id="rId3" invalidUrl="" action="" tgtFrame="" tooltip="" history="1" highlightClick="0" endSnd="0"/>
              </a:rPr>
              <a:t>http://gursevkalra.blogspot.com/2013/08/bypassing-same-origin-policy-with-flash.html</a:t>
            </a:r>
          </a:p>
        </p:txBody>
      </p:sp>
      <p:grpSp>
        <p:nvGrpSpPr>
          <p:cNvPr id="481" name="Group 481"/>
          <p:cNvGrpSpPr/>
          <p:nvPr/>
        </p:nvGrpSpPr>
        <p:grpSpPr>
          <a:xfrm>
            <a:off x="2448133" y="2810494"/>
            <a:ext cx="8108534" cy="5105401"/>
            <a:chOff x="-127000" y="-88900"/>
            <a:chExt cx="8108533" cy="5105400"/>
          </a:xfrm>
        </p:grpSpPr>
        <p:pic>
          <p:nvPicPr>
            <p:cNvPr id="480" name="gursev-superman-final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854534" cy="4775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9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8108534" cy="5105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455" y="363802"/>
            <a:ext cx="10593890" cy="9025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spcBef>
                <a:spcPts val="1200"/>
              </a:spcBef>
              <a:defRPr sz="567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70">
                <a:solidFill>
                  <a:srgbClr val="D93E2B"/>
                </a:solidFill>
              </a:rPr>
              <a:t>So then I thought… what about the internet?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spcBef>
                <a:spcPts val="1200"/>
              </a:spcBef>
              <a:defRPr sz="567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70">
                <a:solidFill>
                  <a:srgbClr val="D93E2B"/>
                </a:solidFill>
              </a:rPr>
              <a:t>So then I thought… what about the internet?</a:t>
            </a:r>
          </a:p>
        </p:txBody>
      </p:sp>
      <p:grpSp>
        <p:nvGrpSpPr>
          <p:cNvPr id="496" name="Group 496"/>
          <p:cNvGrpSpPr/>
          <p:nvPr/>
        </p:nvGrpSpPr>
        <p:grpSpPr>
          <a:xfrm>
            <a:off x="6472935" y="2297107"/>
            <a:ext cx="6268168" cy="2312894"/>
            <a:chOff x="-127000" y="-88900"/>
            <a:chExt cx="6268167" cy="2312892"/>
          </a:xfrm>
        </p:grpSpPr>
        <p:pic>
          <p:nvPicPr>
            <p:cNvPr id="495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014168" cy="19826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4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6268168" cy="2312893"/>
            </a:xfrm>
            <a:prstGeom prst="rect">
              <a:avLst/>
            </a:prstGeom>
            <a:effectLst/>
          </p:spPr>
        </p:pic>
      </p:grpSp>
      <p:grpSp>
        <p:nvGrpSpPr>
          <p:cNvPr id="499" name="Group 499"/>
          <p:cNvGrpSpPr/>
          <p:nvPr/>
        </p:nvGrpSpPr>
        <p:grpSpPr>
          <a:xfrm>
            <a:off x="747842" y="2297107"/>
            <a:ext cx="4998600" cy="3118454"/>
            <a:chOff x="-127000" y="-88900"/>
            <a:chExt cx="4998599" cy="3118452"/>
          </a:xfrm>
        </p:grpSpPr>
        <p:pic>
          <p:nvPicPr>
            <p:cNvPr id="498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744600" cy="27882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7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4998600" cy="3118453"/>
            </a:xfrm>
            <a:prstGeom prst="rect">
              <a:avLst/>
            </a:prstGeom>
            <a:effectLst/>
          </p:spPr>
        </p:pic>
      </p:grpSp>
      <p:grpSp>
        <p:nvGrpSpPr>
          <p:cNvPr id="502" name="Group 502"/>
          <p:cNvGrpSpPr/>
          <p:nvPr/>
        </p:nvGrpSpPr>
        <p:grpSpPr>
          <a:xfrm>
            <a:off x="870940" y="5490374"/>
            <a:ext cx="4752405" cy="2034142"/>
            <a:chOff x="-127000" y="-88900"/>
            <a:chExt cx="4752404" cy="2034140"/>
          </a:xfrm>
        </p:grpSpPr>
        <p:pic>
          <p:nvPicPr>
            <p:cNvPr id="501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498405" cy="17039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00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27000" y="-88900"/>
              <a:ext cx="4752405" cy="2034141"/>
            </a:xfrm>
            <a:prstGeom prst="rect">
              <a:avLst/>
            </a:prstGeom>
            <a:effectLst/>
          </p:spPr>
        </p:pic>
      </p:grpSp>
      <p:grpSp>
        <p:nvGrpSpPr>
          <p:cNvPr id="505" name="Group 505"/>
          <p:cNvGrpSpPr/>
          <p:nvPr/>
        </p:nvGrpSpPr>
        <p:grpSpPr>
          <a:xfrm>
            <a:off x="6472935" y="4634959"/>
            <a:ext cx="6268168" cy="2272080"/>
            <a:chOff x="-127000" y="-88900"/>
            <a:chExt cx="6268167" cy="2272078"/>
          </a:xfrm>
        </p:grpSpPr>
        <p:pic>
          <p:nvPicPr>
            <p:cNvPr id="504" name="pasted-image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014168" cy="19418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03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27000" y="-88900"/>
              <a:ext cx="6268168" cy="2272079"/>
            </a:xfrm>
            <a:prstGeom prst="rect">
              <a:avLst/>
            </a:prstGeom>
            <a:effectLst/>
          </p:spPr>
        </p:pic>
      </p:grpSp>
      <p:grpSp>
        <p:nvGrpSpPr>
          <p:cNvPr id="508" name="Group 508"/>
          <p:cNvGrpSpPr/>
          <p:nvPr/>
        </p:nvGrpSpPr>
        <p:grpSpPr>
          <a:xfrm>
            <a:off x="6755386" y="7026095"/>
            <a:ext cx="6077544" cy="2471857"/>
            <a:chOff x="-127000" y="-88900"/>
            <a:chExt cx="6077542" cy="2471855"/>
          </a:xfrm>
        </p:grpSpPr>
        <p:pic>
          <p:nvPicPr>
            <p:cNvPr id="507" name="pasted-image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5823543" cy="21416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06" name="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27000" y="-88900"/>
              <a:ext cx="6077543" cy="2471856"/>
            </a:xfrm>
            <a:prstGeom prst="rect">
              <a:avLst/>
            </a:prstGeom>
            <a:effectLst/>
          </p:spPr>
        </p:pic>
      </p:grpSp>
      <p:grpSp>
        <p:nvGrpSpPr>
          <p:cNvPr id="511" name="Group 511"/>
          <p:cNvGrpSpPr/>
          <p:nvPr/>
        </p:nvGrpSpPr>
        <p:grpSpPr>
          <a:xfrm>
            <a:off x="40701" y="7510429"/>
            <a:ext cx="6700998" cy="2057997"/>
            <a:chOff x="-127000" y="-88900"/>
            <a:chExt cx="6700996" cy="2057995"/>
          </a:xfrm>
        </p:grpSpPr>
        <p:pic>
          <p:nvPicPr>
            <p:cNvPr id="510" name="pasted-image.pn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6446997" cy="17277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09" name="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127000" y="-88900"/>
              <a:ext cx="6700997" cy="205799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Outline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What is the crossdomain.xml file?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Vulnerability intro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Where is the vulnerability?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can it be exploited?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can I exploit this myself?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Stealing Sensitive Data</a:t>
            </a:r>
          </a:p>
        </p:txBody>
      </p:sp>
      <p:pic>
        <p:nvPicPr>
          <p:cNvPr id="51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6512" y="3201252"/>
            <a:ext cx="1944978" cy="19719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9" name="Group 519"/>
          <p:cNvGrpSpPr/>
          <p:nvPr/>
        </p:nvGrpSpPr>
        <p:grpSpPr>
          <a:xfrm>
            <a:off x="4003100" y="6196446"/>
            <a:ext cx="4998600" cy="3118454"/>
            <a:chOff x="-127000" y="-88900"/>
            <a:chExt cx="4998599" cy="3118452"/>
          </a:xfrm>
        </p:grpSpPr>
        <p:pic>
          <p:nvPicPr>
            <p:cNvPr id="518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744600" cy="27882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17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4998600" cy="3118453"/>
            </a:xfrm>
            <a:prstGeom prst="rect">
              <a:avLst/>
            </a:prstGeom>
            <a:effectLst/>
          </p:spPr>
        </p:pic>
      </p:grpSp>
      <p:pic>
        <p:nvPicPr>
          <p:cNvPr id="520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05053" y="3839114"/>
            <a:ext cx="2204846" cy="696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Stealing Sensitive Data</a:t>
            </a:r>
          </a:p>
        </p:txBody>
      </p:sp>
      <p:sp>
        <p:nvSpPr>
          <p:cNvPr id="525" name="Shape 5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1) Overly permissive crossdomain.xml file</a:t>
            </a:r>
            <a:br>
              <a:rPr sz="3600">
                <a:solidFill>
                  <a:srgbClr val="414141"/>
                </a:solidFill>
              </a:rPr>
            </a:br>
            <a:br>
              <a:rPr sz="3600">
                <a:solidFill>
                  <a:srgbClr val="414141"/>
                </a:solidFill>
              </a:rPr>
            </a:br>
            <a:br>
              <a:rPr sz="3600">
                <a:solidFill>
                  <a:srgbClr val="414141"/>
                </a:solidFill>
              </a:rPr>
            </a:br>
            <a:br>
              <a:rPr sz="3600">
                <a:solidFill>
                  <a:srgbClr val="414141"/>
                </a:solidFill>
              </a:rPr>
            </a:br>
            <a:br>
              <a:rPr sz="3600">
                <a:solidFill>
                  <a:srgbClr val="414141"/>
                </a:solidFill>
              </a:rPr>
            </a:br>
            <a:br>
              <a:rPr sz="3600">
                <a:solidFill>
                  <a:srgbClr val="414141"/>
                </a:solidFill>
              </a:rPr>
            </a:br>
            <a:br>
              <a:rPr sz="3600">
                <a:solidFill>
                  <a:srgbClr val="414141"/>
                </a:solidFill>
              </a:rPr>
            </a:br>
          </a:p>
        </p:txBody>
      </p:sp>
      <p:grpSp>
        <p:nvGrpSpPr>
          <p:cNvPr id="528" name="Group 528"/>
          <p:cNvGrpSpPr/>
          <p:nvPr/>
        </p:nvGrpSpPr>
        <p:grpSpPr>
          <a:xfrm>
            <a:off x="508000" y="4282259"/>
            <a:ext cx="11988800" cy="5152990"/>
            <a:chOff x="-127000" y="-88900"/>
            <a:chExt cx="11988800" cy="5152988"/>
          </a:xfrm>
        </p:grpSpPr>
        <p:pic>
          <p:nvPicPr>
            <p:cNvPr id="527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34800" cy="482278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26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1988800" cy="5152989"/>
            </a:xfrm>
            <a:prstGeom prst="rect">
              <a:avLst/>
            </a:prstGeom>
            <a:effectLst/>
          </p:spPr>
        </p:pic>
      </p:grpSp>
      <p:sp>
        <p:nvSpPr>
          <p:cNvPr id="529" name="Shape 529"/>
          <p:cNvSpPr/>
          <p:nvPr/>
        </p:nvSpPr>
        <p:spPr>
          <a:xfrm>
            <a:off x="1140438" y="8072584"/>
            <a:ext cx="4545660" cy="418593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roup 535"/>
          <p:cNvGrpSpPr/>
          <p:nvPr/>
        </p:nvGrpSpPr>
        <p:grpSpPr>
          <a:xfrm>
            <a:off x="531442" y="423133"/>
            <a:ext cx="11941916" cy="8907334"/>
            <a:chOff x="-127000" y="-88900"/>
            <a:chExt cx="11941915" cy="8907332"/>
          </a:xfrm>
        </p:grpSpPr>
        <p:pic>
          <p:nvPicPr>
            <p:cNvPr id="534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687916" cy="85771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3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941916" cy="890733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roup 539"/>
          <p:cNvGrpSpPr/>
          <p:nvPr/>
        </p:nvGrpSpPr>
        <p:grpSpPr>
          <a:xfrm>
            <a:off x="531795" y="423393"/>
            <a:ext cx="11941210" cy="8906814"/>
            <a:chOff x="-127000" y="-88900"/>
            <a:chExt cx="11941209" cy="8906813"/>
          </a:xfrm>
        </p:grpSpPr>
        <p:pic>
          <p:nvPicPr>
            <p:cNvPr id="538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687210" cy="85766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3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941210" cy="890681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roup 543"/>
          <p:cNvGrpSpPr/>
          <p:nvPr/>
        </p:nvGrpSpPr>
        <p:grpSpPr>
          <a:xfrm>
            <a:off x="1677988" y="175335"/>
            <a:ext cx="9648824" cy="9555330"/>
            <a:chOff x="-127000" y="-88900"/>
            <a:chExt cx="9648822" cy="9555329"/>
          </a:xfrm>
        </p:grpSpPr>
        <p:pic>
          <p:nvPicPr>
            <p:cNvPr id="542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394823" cy="92251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41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9648823" cy="95553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49"/>
          <p:cNvGrpSpPr/>
          <p:nvPr/>
        </p:nvGrpSpPr>
        <p:grpSpPr>
          <a:xfrm>
            <a:off x="529497" y="2640847"/>
            <a:ext cx="11945806" cy="5086189"/>
            <a:chOff x="-127000" y="-88900"/>
            <a:chExt cx="11945804" cy="5086188"/>
          </a:xfrm>
        </p:grpSpPr>
        <p:pic>
          <p:nvPicPr>
            <p:cNvPr id="548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691805" cy="475598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4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945805" cy="5086189"/>
            </a:xfrm>
            <a:prstGeom prst="rect">
              <a:avLst/>
            </a:prstGeom>
            <a:effectLst/>
          </p:spPr>
        </p:pic>
      </p:grpSp>
      <p:sp>
        <p:nvSpPr>
          <p:cNvPr id="550" name="Shape 550"/>
          <p:cNvSpPr/>
          <p:nvPr/>
        </p:nvSpPr>
        <p:spPr>
          <a:xfrm>
            <a:off x="715609" y="3549667"/>
            <a:ext cx="11573582" cy="32325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roup 554"/>
          <p:cNvGrpSpPr/>
          <p:nvPr/>
        </p:nvGrpSpPr>
        <p:grpSpPr>
          <a:xfrm>
            <a:off x="782133" y="5388278"/>
            <a:ext cx="11202185" cy="3723233"/>
            <a:chOff x="-127000" y="-88900"/>
            <a:chExt cx="11202184" cy="3723232"/>
          </a:xfrm>
        </p:grpSpPr>
        <p:pic>
          <p:nvPicPr>
            <p:cNvPr id="553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948185" cy="33930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5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202185" cy="3723233"/>
            </a:xfrm>
            <a:prstGeom prst="rect">
              <a:avLst/>
            </a:prstGeom>
            <a:effectLst/>
          </p:spPr>
        </p:pic>
      </p:grpSp>
      <p:grpSp>
        <p:nvGrpSpPr>
          <p:cNvPr id="557" name="Group 557"/>
          <p:cNvGrpSpPr/>
          <p:nvPr/>
        </p:nvGrpSpPr>
        <p:grpSpPr>
          <a:xfrm>
            <a:off x="458487" y="891404"/>
            <a:ext cx="11849477" cy="4329370"/>
            <a:chOff x="-127000" y="-88900"/>
            <a:chExt cx="11849475" cy="4329369"/>
          </a:xfrm>
        </p:grpSpPr>
        <p:pic>
          <p:nvPicPr>
            <p:cNvPr id="556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595476" cy="39991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55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11849476" cy="4329370"/>
            </a:xfrm>
            <a:prstGeom prst="rect">
              <a:avLst/>
            </a:prstGeom>
            <a:effectLst/>
          </p:spPr>
        </p:pic>
      </p:grpSp>
      <p:sp>
        <p:nvSpPr>
          <p:cNvPr id="558" name="Shape 558"/>
          <p:cNvSpPr/>
          <p:nvPr/>
        </p:nvSpPr>
        <p:spPr>
          <a:xfrm flipH="1">
            <a:off x="7059906" y="2249861"/>
            <a:ext cx="3100650" cy="3100650"/>
          </a:xfrm>
          <a:prstGeom prst="line">
            <a:avLst/>
          </a:prstGeom>
          <a:ln w="63500">
            <a:solidFill>
              <a:srgbClr val="9411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559" name="Shape 559"/>
          <p:cNvSpPr/>
          <p:nvPr/>
        </p:nvSpPr>
        <p:spPr>
          <a:xfrm>
            <a:off x="8850880" y="1882508"/>
            <a:ext cx="2716108" cy="335174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560" name="Shape 560"/>
          <p:cNvSpPr/>
          <p:nvPr/>
        </p:nvSpPr>
        <p:spPr>
          <a:xfrm>
            <a:off x="5104324" y="5428828"/>
            <a:ext cx="2557803" cy="335174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117903" y="1850949"/>
            <a:ext cx="1276899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root@kali:/# </a:t>
            </a:r>
            <a:r>
              <a:rPr b="1" sz="2200">
                <a:solidFill>
                  <a:srgbClr val="FF2500"/>
                </a:solidFill>
                <a:latin typeface="Courier New"/>
                <a:ea typeface="Courier New"/>
                <a:cs typeface="Courier New"/>
                <a:sym typeface="Courier New"/>
              </a:rPr>
              <a:t>cat /tmp/bing.txt | xmllint --format - | grep "sh_item_cl_url"</a:t>
            </a:r>
          </a:p>
        </p:txBody>
      </p:sp>
      <p:pic>
        <p:nvPicPr>
          <p:cNvPr id="56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568" y="2776699"/>
            <a:ext cx="12575664" cy="3562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happydance.gif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5264214" y="6845469"/>
            <a:ext cx="2476372" cy="2476373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5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Stealing Sessions</a:t>
            </a:r>
          </a:p>
        </p:txBody>
      </p:sp>
      <p:grpSp>
        <p:nvGrpSpPr>
          <p:cNvPr id="571" name="Group 571"/>
          <p:cNvGrpSpPr/>
          <p:nvPr/>
        </p:nvGrpSpPr>
        <p:grpSpPr>
          <a:xfrm>
            <a:off x="2681817" y="6061882"/>
            <a:ext cx="7641166" cy="2309962"/>
            <a:chOff x="-127000" y="-88900"/>
            <a:chExt cx="7641165" cy="2309960"/>
          </a:xfrm>
        </p:grpSpPr>
        <p:pic>
          <p:nvPicPr>
            <p:cNvPr id="570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387166" cy="1979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69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7641166" cy="2309961"/>
            </a:xfrm>
            <a:prstGeom prst="rect">
              <a:avLst/>
            </a:prstGeom>
            <a:effectLst/>
          </p:spPr>
        </p:pic>
      </p:grpSp>
      <p:pic>
        <p:nvPicPr>
          <p:cNvPr id="57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9598" y="4027563"/>
            <a:ext cx="2204846" cy="6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81351" y="3395805"/>
            <a:ext cx="1863851" cy="1959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Stealing Sessions</a:t>
            </a:r>
          </a:p>
        </p:txBody>
      </p:sp>
      <p:grpSp>
        <p:nvGrpSpPr>
          <p:cNvPr id="580" name="Group 580"/>
          <p:cNvGrpSpPr/>
          <p:nvPr/>
        </p:nvGrpSpPr>
        <p:grpSpPr>
          <a:xfrm>
            <a:off x="2639994" y="2263775"/>
            <a:ext cx="7724812" cy="4578662"/>
            <a:chOff x="-127000" y="-88900"/>
            <a:chExt cx="7724810" cy="4578661"/>
          </a:xfrm>
        </p:grpSpPr>
        <p:pic>
          <p:nvPicPr>
            <p:cNvPr id="579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470811" cy="42484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8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7724811" cy="4578662"/>
            </a:xfrm>
            <a:prstGeom prst="rect">
              <a:avLst/>
            </a:prstGeom>
            <a:effectLst/>
          </p:spPr>
        </p:pic>
      </p:grpSp>
      <p:grpSp>
        <p:nvGrpSpPr>
          <p:cNvPr id="583" name="Group 583"/>
          <p:cNvGrpSpPr/>
          <p:nvPr/>
        </p:nvGrpSpPr>
        <p:grpSpPr>
          <a:xfrm>
            <a:off x="287380" y="6928160"/>
            <a:ext cx="12430040" cy="2408525"/>
            <a:chOff x="-127000" y="-88900"/>
            <a:chExt cx="12430038" cy="2408523"/>
          </a:xfrm>
        </p:grpSpPr>
        <p:pic>
          <p:nvPicPr>
            <p:cNvPr id="582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176039" cy="20783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81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12430039" cy="240852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Same Origin Policy</a:t>
            </a:r>
          </a:p>
        </p:txBody>
      </p:sp>
      <p:sp>
        <p:nvSpPr>
          <p:cNvPr id="72" name="Shape 72"/>
          <p:cNvSpPr/>
          <p:nvPr/>
        </p:nvSpPr>
        <p:spPr>
          <a:xfrm>
            <a:off x="1270000" y="3727449"/>
            <a:ext cx="1046480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“The same-origin policy restricts how a document or script loaded from one origin can interact with a resource from another origin.”</a:t>
            </a:r>
          </a:p>
        </p:txBody>
      </p:sp>
      <p:sp>
        <p:nvSpPr>
          <p:cNvPr id="73" name="Shape 73"/>
          <p:cNvSpPr/>
          <p:nvPr/>
        </p:nvSpPr>
        <p:spPr>
          <a:xfrm>
            <a:off x="1270000" y="6038850"/>
            <a:ext cx="104648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1200"/>
              </a:spcBef>
              <a:defRPr i="1" sz="2200" u="sng">
                <a:hlinkClick r:id="rId3" invalidUrl="" action="" tgtFrame="" tooltip="" history="1" highlightClick="0" endSnd="0"/>
              </a:defRPr>
            </a:lvl1pPr>
          </a:lstStyle>
          <a:p>
            <a:pPr lvl="0">
              <a:defRPr i="0" sz="1800" u="none">
                <a:solidFill>
                  <a:srgbClr val="000000"/>
                </a:solidFill>
              </a:defRPr>
            </a:pPr>
            <a:r>
              <a:rPr i="1" sz="2200" u="sng">
                <a:solidFill>
                  <a:srgbClr val="414141"/>
                </a:solidFill>
                <a:hlinkClick r:id="rId3" invalidUrl="" action="" tgtFrame="" tooltip="" history="1" highlightClick="0" endSnd="0"/>
              </a:rPr>
              <a:t>https://developer.mozilla.org/en-US/docs/Web/Security/Same-origin_policy</a:t>
            </a:r>
          </a:p>
        </p:txBody>
      </p:sp>
      <p:sp>
        <p:nvSpPr>
          <p:cNvPr id="74" name="Shape 74"/>
          <p:cNvSpPr/>
          <p:nvPr/>
        </p:nvSpPr>
        <p:spPr>
          <a:xfrm>
            <a:off x="2749475" y="7505700"/>
            <a:ext cx="75058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>
                <a:solidFill>
                  <a:srgbClr val="FF2600"/>
                </a:solidFill>
              </a:rPr>
              <a:t>SOP is enforced at the browser</a:t>
            </a: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Stealing Sessions</a:t>
            </a:r>
          </a:p>
        </p:txBody>
      </p:sp>
      <p:sp>
        <p:nvSpPr>
          <p:cNvPr id="588" name="Shape 5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1) Overly permissive crossdomain.xml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2600"/>
                </a:solidFill>
              </a:rPr>
              <a:t>2) Session cookie(s) in HTML Body</a:t>
            </a:r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roup 594"/>
          <p:cNvGrpSpPr/>
          <p:nvPr/>
        </p:nvGrpSpPr>
        <p:grpSpPr>
          <a:xfrm>
            <a:off x="698500" y="392759"/>
            <a:ext cx="11607800" cy="4851401"/>
            <a:chOff x="-127000" y="-88900"/>
            <a:chExt cx="11607800" cy="4851400"/>
          </a:xfrm>
        </p:grpSpPr>
        <p:pic>
          <p:nvPicPr>
            <p:cNvPr id="593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353800" cy="4521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9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607800" cy="4851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roup 598"/>
          <p:cNvGrpSpPr/>
          <p:nvPr/>
        </p:nvGrpSpPr>
        <p:grpSpPr>
          <a:xfrm>
            <a:off x="698500" y="392759"/>
            <a:ext cx="11607800" cy="4851401"/>
            <a:chOff x="-127000" y="-88900"/>
            <a:chExt cx="11607800" cy="4851400"/>
          </a:xfrm>
        </p:grpSpPr>
        <p:pic>
          <p:nvPicPr>
            <p:cNvPr id="597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353800" cy="4521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9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607800" cy="4851400"/>
            </a:xfrm>
            <a:prstGeom prst="rect">
              <a:avLst/>
            </a:prstGeom>
            <a:effectLst/>
          </p:spPr>
        </p:pic>
      </p:grpSp>
      <p:grpSp>
        <p:nvGrpSpPr>
          <p:cNvPr id="601" name="Group 601"/>
          <p:cNvGrpSpPr/>
          <p:nvPr/>
        </p:nvGrpSpPr>
        <p:grpSpPr>
          <a:xfrm>
            <a:off x="1143433" y="5360063"/>
            <a:ext cx="10717934" cy="3929012"/>
            <a:chOff x="-127000" y="-88900"/>
            <a:chExt cx="10717933" cy="3929010"/>
          </a:xfrm>
        </p:grpSpPr>
        <p:pic>
          <p:nvPicPr>
            <p:cNvPr id="600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463934" cy="35988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99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10717934" cy="3929011"/>
            </a:xfrm>
            <a:prstGeom prst="rect">
              <a:avLst/>
            </a:prstGeom>
            <a:effectLst/>
          </p:spPr>
        </p:pic>
      </p:grpSp>
      <p:sp>
        <p:nvSpPr>
          <p:cNvPr id="602" name="Shape 602"/>
          <p:cNvSpPr/>
          <p:nvPr/>
        </p:nvSpPr>
        <p:spPr>
          <a:xfrm>
            <a:off x="2234300" y="5414713"/>
            <a:ext cx="5950451" cy="482754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03" name="Shape 603"/>
          <p:cNvSpPr/>
          <p:nvPr/>
        </p:nvSpPr>
        <p:spPr>
          <a:xfrm>
            <a:off x="1252548" y="6309321"/>
            <a:ext cx="10499704" cy="2733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roup 607"/>
          <p:cNvGrpSpPr/>
          <p:nvPr/>
        </p:nvGrpSpPr>
        <p:grpSpPr>
          <a:xfrm>
            <a:off x="698500" y="392759"/>
            <a:ext cx="11607800" cy="4851401"/>
            <a:chOff x="-127000" y="-88900"/>
            <a:chExt cx="11607800" cy="4851400"/>
          </a:xfrm>
        </p:grpSpPr>
        <p:pic>
          <p:nvPicPr>
            <p:cNvPr id="606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353800" cy="4521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0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607800" cy="4851400"/>
            </a:xfrm>
            <a:prstGeom prst="rect">
              <a:avLst/>
            </a:prstGeom>
            <a:effectLst/>
          </p:spPr>
        </p:pic>
      </p:grpSp>
      <p:grpSp>
        <p:nvGrpSpPr>
          <p:cNvPr id="610" name="Group 610"/>
          <p:cNvGrpSpPr/>
          <p:nvPr/>
        </p:nvGrpSpPr>
        <p:grpSpPr>
          <a:xfrm>
            <a:off x="1143433" y="5360063"/>
            <a:ext cx="10717934" cy="3929012"/>
            <a:chOff x="-127000" y="-88900"/>
            <a:chExt cx="10717933" cy="3929010"/>
          </a:xfrm>
        </p:grpSpPr>
        <p:pic>
          <p:nvPicPr>
            <p:cNvPr id="609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463934" cy="35988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0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10717934" cy="3929011"/>
            </a:xfrm>
            <a:prstGeom prst="rect">
              <a:avLst/>
            </a:prstGeom>
            <a:effectLst/>
          </p:spPr>
        </p:pic>
      </p:grpSp>
      <p:sp>
        <p:nvSpPr>
          <p:cNvPr id="611" name="Shape 611"/>
          <p:cNvSpPr/>
          <p:nvPr/>
        </p:nvSpPr>
        <p:spPr>
          <a:xfrm flipH="1">
            <a:off x="7483772" y="4758005"/>
            <a:ext cx="1421931" cy="3584975"/>
          </a:xfrm>
          <a:prstGeom prst="line">
            <a:avLst/>
          </a:prstGeom>
          <a:ln w="76200">
            <a:solidFill>
              <a:srgbClr val="9411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12" name="Shape 612"/>
          <p:cNvSpPr/>
          <p:nvPr/>
        </p:nvSpPr>
        <p:spPr>
          <a:xfrm>
            <a:off x="5637888" y="8472325"/>
            <a:ext cx="3878813" cy="370503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13" name="Shape 613"/>
          <p:cNvSpPr/>
          <p:nvPr/>
        </p:nvSpPr>
        <p:spPr>
          <a:xfrm>
            <a:off x="6131214" y="4244110"/>
            <a:ext cx="4971751" cy="370503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roup 617"/>
          <p:cNvGrpSpPr/>
          <p:nvPr/>
        </p:nvGrpSpPr>
        <p:grpSpPr>
          <a:xfrm>
            <a:off x="698500" y="392759"/>
            <a:ext cx="11607800" cy="4851401"/>
            <a:chOff x="-127000" y="-88900"/>
            <a:chExt cx="11607800" cy="4851400"/>
          </a:xfrm>
        </p:grpSpPr>
        <p:pic>
          <p:nvPicPr>
            <p:cNvPr id="616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353800" cy="4521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607800" cy="4851400"/>
            </a:xfrm>
            <a:prstGeom prst="rect">
              <a:avLst/>
            </a:prstGeom>
            <a:effectLst/>
          </p:spPr>
        </p:pic>
      </p:grpSp>
      <p:grpSp>
        <p:nvGrpSpPr>
          <p:cNvPr id="620" name="Group 620"/>
          <p:cNvGrpSpPr/>
          <p:nvPr/>
        </p:nvGrpSpPr>
        <p:grpSpPr>
          <a:xfrm>
            <a:off x="1143433" y="5360063"/>
            <a:ext cx="10717934" cy="3929012"/>
            <a:chOff x="-127000" y="-88900"/>
            <a:chExt cx="10717933" cy="3929010"/>
          </a:xfrm>
        </p:grpSpPr>
        <p:pic>
          <p:nvPicPr>
            <p:cNvPr id="619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463934" cy="35988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10717934" cy="3929011"/>
            </a:xfrm>
            <a:prstGeom prst="rect">
              <a:avLst/>
            </a:prstGeom>
            <a:effectLst/>
          </p:spPr>
        </p:pic>
      </p:grpSp>
      <p:sp>
        <p:nvSpPr>
          <p:cNvPr id="621" name="Shape 621"/>
          <p:cNvSpPr/>
          <p:nvPr/>
        </p:nvSpPr>
        <p:spPr>
          <a:xfrm flipH="1">
            <a:off x="7483772" y="4758005"/>
            <a:ext cx="1421931" cy="3584975"/>
          </a:xfrm>
          <a:prstGeom prst="line">
            <a:avLst/>
          </a:prstGeom>
          <a:ln w="76200">
            <a:solidFill>
              <a:srgbClr val="9411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22" name="Shape 622"/>
          <p:cNvSpPr/>
          <p:nvPr/>
        </p:nvSpPr>
        <p:spPr>
          <a:xfrm>
            <a:off x="5637888" y="8472325"/>
            <a:ext cx="3878813" cy="370503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23" name="Shape 623"/>
          <p:cNvSpPr/>
          <p:nvPr/>
        </p:nvSpPr>
        <p:spPr>
          <a:xfrm>
            <a:off x="6131214" y="4244110"/>
            <a:ext cx="4971751" cy="370503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pic>
        <p:nvPicPr>
          <p:cNvPr id="624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19405009">
            <a:off x="8695028" y="7080300"/>
            <a:ext cx="2425585" cy="986255"/>
          </a:xfrm>
          <a:prstGeom prst="rect">
            <a:avLst/>
          </a:prstGeom>
        </p:spPr>
      </p:pic>
      <p:pic>
        <p:nvPicPr>
          <p:cNvPr id="626" name="happydance.gif"/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0995497" y="5590896"/>
            <a:ext cx="1905146" cy="190514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2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Bypass CSRF defense (Nonces)</a:t>
            </a:r>
          </a:p>
        </p:txBody>
      </p:sp>
      <p:grpSp>
        <p:nvGrpSpPr>
          <p:cNvPr id="631" name="Group 631"/>
          <p:cNvGrpSpPr/>
          <p:nvPr/>
        </p:nvGrpSpPr>
        <p:grpSpPr>
          <a:xfrm>
            <a:off x="3463628" y="6102949"/>
            <a:ext cx="6077544" cy="2471856"/>
            <a:chOff x="-127000" y="-88900"/>
            <a:chExt cx="6077542" cy="2471855"/>
          </a:xfrm>
        </p:grpSpPr>
        <p:pic>
          <p:nvPicPr>
            <p:cNvPr id="630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823543" cy="21416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29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6077543" cy="2471856"/>
            </a:xfrm>
            <a:prstGeom prst="rect">
              <a:avLst/>
            </a:prstGeom>
            <a:effectLst/>
          </p:spPr>
        </p:pic>
      </p:grpSp>
      <p:pic>
        <p:nvPicPr>
          <p:cNvPr id="63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9598" y="4053954"/>
            <a:ext cx="2204846" cy="6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5123" y="3388963"/>
            <a:ext cx="2026250" cy="2026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Bypass CSRF defense (Nonces)</a:t>
            </a:r>
          </a:p>
        </p:txBody>
      </p:sp>
      <p:grpSp>
        <p:nvGrpSpPr>
          <p:cNvPr id="640" name="Group 640"/>
          <p:cNvGrpSpPr/>
          <p:nvPr/>
        </p:nvGrpSpPr>
        <p:grpSpPr>
          <a:xfrm>
            <a:off x="169640" y="4989905"/>
            <a:ext cx="12665520" cy="4454818"/>
            <a:chOff x="-127000" y="-88900"/>
            <a:chExt cx="12665518" cy="4454817"/>
          </a:xfrm>
        </p:grpSpPr>
        <p:pic>
          <p:nvPicPr>
            <p:cNvPr id="639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411519" cy="41246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38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2665519" cy="4454818"/>
            </a:xfrm>
            <a:prstGeom prst="rect">
              <a:avLst/>
            </a:prstGeom>
            <a:effectLst/>
          </p:spPr>
        </p:pic>
      </p:grpSp>
      <p:sp>
        <p:nvSpPr>
          <p:cNvPr id="641" name="Shape 641"/>
          <p:cNvSpPr/>
          <p:nvPr/>
        </p:nvSpPr>
        <p:spPr>
          <a:xfrm>
            <a:off x="2401863" y="7037609"/>
            <a:ext cx="655058" cy="3594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642" name="Shape 642"/>
          <p:cNvSpPr/>
          <p:nvPr/>
        </p:nvSpPr>
        <p:spPr>
          <a:xfrm>
            <a:off x="9343687" y="8782568"/>
            <a:ext cx="549216" cy="3594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1) Overly permissive crossdomain.xml file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2600"/>
                </a:solidFill>
              </a:rPr>
              <a:t>2) What if they protect against CSRF using Nonces?</a:t>
            </a:r>
          </a:p>
        </p:txBody>
      </p:sp>
      <p:sp>
        <p:nvSpPr>
          <p:cNvPr id="647" name="Shape 6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Bypass CSRF defense (Nonces)</a:t>
            </a:r>
          </a:p>
        </p:txBody>
      </p:sp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roup 653"/>
          <p:cNvGrpSpPr/>
          <p:nvPr/>
        </p:nvGrpSpPr>
        <p:grpSpPr>
          <a:xfrm>
            <a:off x="1317585" y="2349500"/>
            <a:ext cx="10369630" cy="7359706"/>
            <a:chOff x="-127000" y="-88900"/>
            <a:chExt cx="10369629" cy="7359705"/>
          </a:xfrm>
        </p:grpSpPr>
        <p:pic>
          <p:nvPicPr>
            <p:cNvPr id="652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115630" cy="70295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1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0369630" cy="7359706"/>
            </a:xfrm>
            <a:prstGeom prst="rect">
              <a:avLst/>
            </a:prstGeom>
            <a:effectLst/>
          </p:spPr>
        </p:pic>
      </p:grpSp>
      <p:sp>
        <p:nvSpPr>
          <p:cNvPr id="654" name="Shape 6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Bypass CSRF defense (Nonces)</a:t>
            </a:r>
          </a:p>
        </p:txBody>
      </p:sp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Bypass CSRF defense (Nonces)</a:t>
            </a:r>
          </a:p>
        </p:txBody>
      </p:sp>
      <p:grpSp>
        <p:nvGrpSpPr>
          <p:cNvPr id="661" name="Group 661"/>
          <p:cNvGrpSpPr/>
          <p:nvPr/>
        </p:nvGrpSpPr>
        <p:grpSpPr>
          <a:xfrm>
            <a:off x="149793" y="3097757"/>
            <a:ext cx="12705214" cy="5310686"/>
            <a:chOff x="-127000" y="-88900"/>
            <a:chExt cx="12705212" cy="5310684"/>
          </a:xfrm>
        </p:grpSpPr>
        <p:pic>
          <p:nvPicPr>
            <p:cNvPr id="660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451213" cy="49804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9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2705213" cy="531068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 is the crossdomain.xml file?</a:t>
            </a:r>
          </a:p>
        </p:txBody>
      </p:sp>
      <p:sp>
        <p:nvSpPr>
          <p:cNvPr id="79" name="Shape 79"/>
          <p:cNvSpPr/>
          <p:nvPr/>
        </p:nvSpPr>
        <p:spPr>
          <a:xfrm>
            <a:off x="792354" y="3110729"/>
            <a:ext cx="11420092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a SWF is embedded at </a:t>
            </a:r>
            <a:r>
              <a:rPr sz="3600">
                <a:solidFill>
                  <a:srgbClr val="FF2600"/>
                </a:solidFill>
              </a:rPr>
              <a:t>siteA.com</a:t>
            </a:r>
            <a:r>
              <a:rPr sz="3600">
                <a:solidFill>
                  <a:srgbClr val="414141"/>
                </a:solidFill>
              </a:rPr>
              <a:t> and tries to load data (XML, RSS, HTML, etc) from </a:t>
            </a:r>
            <a:r>
              <a:rPr sz="3600">
                <a:solidFill>
                  <a:srgbClr val="0433FF"/>
                </a:solidFill>
              </a:rPr>
              <a:t>siteB.com</a:t>
            </a:r>
            <a:r>
              <a:rPr sz="3600">
                <a:solidFill>
                  <a:srgbClr val="414141"/>
                </a:solidFill>
              </a:rPr>
              <a:t> the Flash Player will disallow the request (by default). 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0433FF"/>
              </a:solidFill>
            </a:endParaRPr>
          </a:p>
        </p:txBody>
      </p:sp>
      <p:sp>
        <p:nvSpPr>
          <p:cNvPr id="80" name="Shape 80"/>
          <p:cNvSpPr/>
          <p:nvPr/>
        </p:nvSpPr>
        <p:spPr>
          <a:xfrm>
            <a:off x="1270000" y="7802608"/>
            <a:ext cx="104648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200"/>
              </a:spcBef>
              <a:defRPr sz="1800">
                <a:solidFill>
                  <a:srgbClr val="000000"/>
                </a:solidFill>
              </a:defRPr>
            </a:pPr>
            <a:r>
              <a:rPr i="1" sz="3000">
                <a:solidFill>
                  <a:srgbClr val="414141"/>
                </a:solidFill>
              </a:rPr>
              <a:t>– modified, but taken from </a:t>
            </a:r>
            <a:r>
              <a:rPr i="1" sz="3000" u="sng">
                <a:solidFill>
                  <a:srgbClr val="414141"/>
                </a:solidFill>
                <a:hlinkClick r:id="rId3" invalidUrl="" action="" tgtFrame="" tooltip="" history="1" highlightClick="0" endSnd="0"/>
              </a:rPr>
              <a:t>crossdomainmaker.com</a:t>
            </a:r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roup 667"/>
          <p:cNvGrpSpPr/>
          <p:nvPr/>
        </p:nvGrpSpPr>
        <p:grpSpPr>
          <a:xfrm>
            <a:off x="1831913" y="234967"/>
            <a:ext cx="9340974" cy="9436066"/>
            <a:chOff x="-127000" y="-88900"/>
            <a:chExt cx="9340973" cy="9436065"/>
          </a:xfrm>
        </p:grpSpPr>
        <p:pic>
          <p:nvPicPr>
            <p:cNvPr id="666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86974" cy="91058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5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9340974" cy="943606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673"/>
          <p:cNvGrpSpPr/>
          <p:nvPr/>
        </p:nvGrpSpPr>
        <p:grpSpPr>
          <a:xfrm>
            <a:off x="1831913" y="234967"/>
            <a:ext cx="9340974" cy="9436066"/>
            <a:chOff x="-127000" y="-88900"/>
            <a:chExt cx="9340973" cy="9436065"/>
          </a:xfrm>
        </p:grpSpPr>
        <p:pic>
          <p:nvPicPr>
            <p:cNvPr id="672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86974" cy="91058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1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9340974" cy="9436066"/>
            </a:xfrm>
            <a:prstGeom prst="rect">
              <a:avLst/>
            </a:prstGeom>
            <a:effectLst/>
          </p:spPr>
        </p:pic>
      </p:grpSp>
      <p:sp>
        <p:nvSpPr>
          <p:cNvPr id="674" name="Shape 674"/>
          <p:cNvSpPr/>
          <p:nvPr/>
        </p:nvSpPr>
        <p:spPr>
          <a:xfrm>
            <a:off x="2950009" y="1238457"/>
            <a:ext cx="8046199" cy="415085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roup 680"/>
          <p:cNvGrpSpPr/>
          <p:nvPr/>
        </p:nvGrpSpPr>
        <p:grpSpPr>
          <a:xfrm>
            <a:off x="1831913" y="234967"/>
            <a:ext cx="9340974" cy="9436066"/>
            <a:chOff x="-127000" y="-88900"/>
            <a:chExt cx="9340973" cy="9436065"/>
          </a:xfrm>
        </p:grpSpPr>
        <p:pic>
          <p:nvPicPr>
            <p:cNvPr id="679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86974" cy="91058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8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9340974" cy="9436066"/>
            </a:xfrm>
            <a:prstGeom prst="rect">
              <a:avLst/>
            </a:prstGeom>
            <a:effectLst/>
          </p:spPr>
        </p:pic>
      </p:grpSp>
      <p:sp>
        <p:nvSpPr>
          <p:cNvPr id="681" name="Shape 681"/>
          <p:cNvSpPr/>
          <p:nvPr/>
        </p:nvSpPr>
        <p:spPr>
          <a:xfrm>
            <a:off x="2334733" y="4951123"/>
            <a:ext cx="8514937" cy="2406832"/>
          </a:xfrm>
          <a:prstGeom prst="rect">
            <a:avLst/>
          </a:prstGeom>
          <a:solidFill>
            <a:srgbClr val="A8C3DF">
              <a:alpha val="28493"/>
            </a:srgbClr>
          </a:solidFill>
          <a:ln w="50800">
            <a:solidFill>
              <a:srgbClr val="941100">
                <a:alpha val="28493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82" name="Shape 682"/>
          <p:cNvSpPr/>
          <p:nvPr/>
        </p:nvSpPr>
        <p:spPr>
          <a:xfrm>
            <a:off x="2334733" y="8187194"/>
            <a:ext cx="8514937" cy="366157"/>
          </a:xfrm>
          <a:prstGeom prst="rect">
            <a:avLst/>
          </a:prstGeom>
          <a:solidFill>
            <a:srgbClr val="A8C3DF">
              <a:alpha val="28493"/>
            </a:srgbClr>
          </a:solidFill>
          <a:ln w="50800">
            <a:solidFill>
              <a:srgbClr val="941100">
                <a:alpha val="28493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84" name="Shape 684"/>
          <p:cNvSpPr/>
          <p:nvPr/>
        </p:nvSpPr>
        <p:spPr>
          <a:xfrm>
            <a:off x="1884172" y="6162721"/>
            <a:ext cx="342974" cy="1982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fill="norm" stroke="1" extrusionOk="0">
                <a:moveTo>
                  <a:pt x="15718" y="21600"/>
                </a:moveTo>
                <a:cubicBezTo>
                  <a:pt x="-5399" y="13555"/>
                  <a:pt x="-5238" y="6355"/>
                  <a:pt x="16201" y="0"/>
                </a:cubicBezTo>
              </a:path>
            </a:pathLst>
          </a:custGeom>
          <a:ln w="50800">
            <a:solidFill>
              <a:srgbClr val="941100"/>
            </a:solidFill>
            <a:miter lim="400000"/>
            <a:headEnd type="triangle"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roup 690"/>
          <p:cNvGrpSpPr/>
          <p:nvPr/>
        </p:nvGrpSpPr>
        <p:grpSpPr>
          <a:xfrm>
            <a:off x="1831913" y="234967"/>
            <a:ext cx="9340974" cy="9436066"/>
            <a:chOff x="-127000" y="-88900"/>
            <a:chExt cx="9340973" cy="9436065"/>
          </a:xfrm>
        </p:grpSpPr>
        <p:pic>
          <p:nvPicPr>
            <p:cNvPr id="689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86974" cy="91058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88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9340974" cy="9436066"/>
            </a:xfrm>
            <a:prstGeom prst="rect">
              <a:avLst/>
            </a:prstGeom>
            <a:effectLst/>
          </p:spPr>
        </p:pic>
      </p:grpSp>
      <p:grpSp>
        <p:nvGrpSpPr>
          <p:cNvPr id="693" name="Group 693"/>
          <p:cNvGrpSpPr/>
          <p:nvPr/>
        </p:nvGrpSpPr>
        <p:grpSpPr>
          <a:xfrm>
            <a:off x="81366" y="-4583270"/>
            <a:ext cx="12842068" cy="5365427"/>
            <a:chOff x="-127000" y="-88900"/>
            <a:chExt cx="12842067" cy="5365426"/>
          </a:xfrm>
        </p:grpSpPr>
        <p:pic>
          <p:nvPicPr>
            <p:cNvPr id="692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588068" cy="50352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1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12842068" cy="5365427"/>
            </a:xfrm>
            <a:prstGeom prst="rect">
              <a:avLst/>
            </a:prstGeom>
            <a:effectLst/>
          </p:spPr>
        </p:pic>
      </p:grpSp>
      <p:sp>
        <p:nvSpPr>
          <p:cNvPr id="694" name="Shape 694"/>
          <p:cNvSpPr/>
          <p:nvPr/>
        </p:nvSpPr>
        <p:spPr>
          <a:xfrm>
            <a:off x="2334733" y="4951123"/>
            <a:ext cx="8514937" cy="2406832"/>
          </a:xfrm>
          <a:prstGeom prst="rect">
            <a:avLst/>
          </a:prstGeom>
          <a:solidFill>
            <a:srgbClr val="A8C3DF">
              <a:alpha val="28493"/>
            </a:srgbClr>
          </a:solidFill>
          <a:ln w="50800">
            <a:solidFill>
              <a:srgbClr val="941100">
                <a:alpha val="28493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95" name="Shape 695"/>
          <p:cNvSpPr/>
          <p:nvPr/>
        </p:nvSpPr>
        <p:spPr>
          <a:xfrm>
            <a:off x="183235" y="104880"/>
            <a:ext cx="12638331" cy="526243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96" name="Shape 696"/>
          <p:cNvSpPr/>
          <p:nvPr/>
        </p:nvSpPr>
        <p:spPr>
          <a:xfrm>
            <a:off x="2334733" y="8187194"/>
            <a:ext cx="8514937" cy="366157"/>
          </a:xfrm>
          <a:prstGeom prst="rect">
            <a:avLst/>
          </a:prstGeom>
          <a:solidFill>
            <a:srgbClr val="A8C3DF">
              <a:alpha val="28493"/>
            </a:srgbClr>
          </a:solidFill>
          <a:ln w="50800">
            <a:solidFill>
              <a:srgbClr val="941100">
                <a:alpha val="28493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99" name="Shape 699"/>
          <p:cNvSpPr/>
          <p:nvPr/>
        </p:nvSpPr>
        <p:spPr>
          <a:xfrm>
            <a:off x="1884172" y="6162721"/>
            <a:ext cx="342974" cy="1982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fill="norm" stroke="1" extrusionOk="0">
                <a:moveTo>
                  <a:pt x="15718" y="21600"/>
                </a:moveTo>
                <a:cubicBezTo>
                  <a:pt x="-5399" y="13555"/>
                  <a:pt x="-5238" y="6355"/>
                  <a:pt x="16201" y="0"/>
                </a:cubicBezTo>
              </a:path>
            </a:pathLst>
          </a:custGeom>
          <a:ln w="50800">
            <a:solidFill>
              <a:srgbClr val="941100"/>
            </a:solidFill>
            <a:miter lim="400000"/>
            <a:headEnd type="triangle"/>
          </a:ln>
        </p:spPr>
        <p:txBody>
          <a:bodyPr/>
          <a:lstStyle/>
          <a:p>
            <a:pPr lvl="0"/>
          </a:p>
        </p:txBody>
      </p:sp>
      <p:sp>
        <p:nvSpPr>
          <p:cNvPr id="700" name="Shape 700"/>
          <p:cNvSpPr/>
          <p:nvPr/>
        </p:nvSpPr>
        <p:spPr>
          <a:xfrm>
            <a:off x="920234" y="930532"/>
            <a:ext cx="1231267" cy="7546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46" h="21600" fill="norm" stroke="1" extrusionOk="0">
                <a:moveTo>
                  <a:pt x="16646" y="21600"/>
                </a:moveTo>
                <a:cubicBezTo>
                  <a:pt x="-1916" y="17287"/>
                  <a:pt x="-4954" y="10087"/>
                  <a:pt x="7533" y="0"/>
                </a:cubicBezTo>
              </a:path>
            </a:pathLst>
          </a:custGeom>
          <a:ln w="50800">
            <a:solidFill>
              <a:srgbClr val="941100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roup 706"/>
          <p:cNvGrpSpPr/>
          <p:nvPr/>
        </p:nvGrpSpPr>
        <p:grpSpPr>
          <a:xfrm>
            <a:off x="1831913" y="234967"/>
            <a:ext cx="9340974" cy="9436066"/>
            <a:chOff x="-127000" y="-88900"/>
            <a:chExt cx="9340973" cy="9436065"/>
          </a:xfrm>
        </p:grpSpPr>
        <p:pic>
          <p:nvPicPr>
            <p:cNvPr id="705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86974" cy="91058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4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9340974" cy="9436066"/>
            </a:xfrm>
            <a:prstGeom prst="rect">
              <a:avLst/>
            </a:prstGeom>
            <a:effectLst/>
          </p:spPr>
        </p:pic>
      </p:grpSp>
      <p:grpSp>
        <p:nvGrpSpPr>
          <p:cNvPr id="709" name="Group 709"/>
          <p:cNvGrpSpPr/>
          <p:nvPr/>
        </p:nvGrpSpPr>
        <p:grpSpPr>
          <a:xfrm>
            <a:off x="81366" y="-4583270"/>
            <a:ext cx="12842068" cy="5365427"/>
            <a:chOff x="-127000" y="-88900"/>
            <a:chExt cx="12842067" cy="5365426"/>
          </a:xfrm>
        </p:grpSpPr>
        <p:pic>
          <p:nvPicPr>
            <p:cNvPr id="708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588068" cy="50352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7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12842068" cy="5365427"/>
            </a:xfrm>
            <a:prstGeom prst="rect">
              <a:avLst/>
            </a:prstGeom>
            <a:effectLst/>
          </p:spPr>
        </p:pic>
      </p:grpSp>
      <p:sp>
        <p:nvSpPr>
          <p:cNvPr id="710" name="Shape 710"/>
          <p:cNvSpPr/>
          <p:nvPr/>
        </p:nvSpPr>
        <p:spPr>
          <a:xfrm>
            <a:off x="183235" y="104880"/>
            <a:ext cx="12638331" cy="526243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711" name="Shape 711"/>
          <p:cNvSpPr/>
          <p:nvPr/>
        </p:nvSpPr>
        <p:spPr>
          <a:xfrm>
            <a:off x="2244932" y="7312667"/>
            <a:ext cx="8514936" cy="2170374"/>
          </a:xfrm>
          <a:prstGeom prst="rect">
            <a:avLst/>
          </a:prstGeom>
          <a:solidFill>
            <a:srgbClr val="A8C3DF">
              <a:alpha val="28493"/>
            </a:srgbClr>
          </a:solidFill>
          <a:ln w="50800">
            <a:solidFill>
              <a:srgbClr val="941100">
                <a:alpha val="28493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pic>
        <p:nvPicPr>
          <p:cNvPr id="712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4573992">
            <a:off x="157278" y="6198305"/>
            <a:ext cx="2832113" cy="986255"/>
          </a:xfrm>
          <a:prstGeom prst="rect">
            <a:avLst/>
          </a:prstGeom>
        </p:spPr>
      </p:pic>
      <p:pic>
        <p:nvPicPr>
          <p:cNvPr id="714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0317" y="4707462"/>
            <a:ext cx="1960076" cy="720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roup 720"/>
          <p:cNvGrpSpPr/>
          <p:nvPr/>
        </p:nvGrpSpPr>
        <p:grpSpPr>
          <a:xfrm>
            <a:off x="618770" y="430920"/>
            <a:ext cx="11767260" cy="8891760"/>
            <a:chOff x="-127000" y="-88900"/>
            <a:chExt cx="11767259" cy="8891759"/>
          </a:xfrm>
        </p:grpSpPr>
        <p:pic>
          <p:nvPicPr>
            <p:cNvPr id="719" name="pasted-image.tif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1513260" cy="85615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767260" cy="8891760"/>
            </a:xfrm>
            <a:prstGeom prst="rect">
              <a:avLst/>
            </a:prstGeom>
            <a:effectLst/>
          </p:spPr>
        </p:pic>
      </p:grpSp>
      <p:pic>
        <p:nvPicPr>
          <p:cNvPr id="721" name="happydance.gif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471799" y="3676214"/>
            <a:ext cx="1905146" cy="190514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21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 else can you do?</a:t>
            </a:r>
          </a:p>
        </p:txBody>
      </p:sp>
      <p:grpSp>
        <p:nvGrpSpPr>
          <p:cNvPr id="726" name="Group 726"/>
          <p:cNvGrpSpPr/>
          <p:nvPr/>
        </p:nvGrpSpPr>
        <p:grpSpPr>
          <a:xfrm>
            <a:off x="9785055" y="3702050"/>
            <a:ext cx="3131266" cy="1278749"/>
            <a:chOff x="-127000" y="-88900"/>
            <a:chExt cx="3131264" cy="1278748"/>
          </a:xfrm>
        </p:grpSpPr>
        <p:pic>
          <p:nvPicPr>
            <p:cNvPr id="725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877265" cy="9485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2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3131265" cy="1278749"/>
            </a:xfrm>
            <a:prstGeom prst="rect">
              <a:avLst/>
            </a:prstGeom>
            <a:effectLst/>
          </p:spPr>
        </p:pic>
      </p:grpSp>
      <p:grpSp>
        <p:nvGrpSpPr>
          <p:cNvPr id="729" name="Group 729"/>
          <p:cNvGrpSpPr/>
          <p:nvPr/>
        </p:nvGrpSpPr>
        <p:grpSpPr>
          <a:xfrm>
            <a:off x="9785055" y="7121969"/>
            <a:ext cx="3131266" cy="1420074"/>
            <a:chOff x="-127000" y="-88900"/>
            <a:chExt cx="3131264" cy="1420072"/>
          </a:xfrm>
        </p:grpSpPr>
        <p:pic>
          <p:nvPicPr>
            <p:cNvPr id="728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77265" cy="10898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27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3131265" cy="142007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 else can you do?</a:t>
            </a:r>
          </a:p>
        </p:txBody>
      </p:sp>
      <p:sp>
        <p:nvSpPr>
          <p:cNvPr id="732" name="Shape 732"/>
          <p:cNvSpPr/>
          <p:nvPr>
            <p:ph type="body" idx="1"/>
          </p:nvPr>
        </p:nvSpPr>
        <p:spPr>
          <a:xfrm>
            <a:off x="600853" y="2366608"/>
            <a:ext cx="9112974" cy="403464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the “Change Email” function does not require current password, you can change the victims email address (CSRF) and hijack their account with the forgot password feature</a:t>
            </a:r>
          </a:p>
        </p:txBody>
      </p:sp>
      <p:grpSp>
        <p:nvGrpSpPr>
          <p:cNvPr id="735" name="Group 735"/>
          <p:cNvGrpSpPr/>
          <p:nvPr/>
        </p:nvGrpSpPr>
        <p:grpSpPr>
          <a:xfrm>
            <a:off x="9785055" y="3702050"/>
            <a:ext cx="3131266" cy="1278749"/>
            <a:chOff x="-127000" y="-88900"/>
            <a:chExt cx="3131264" cy="1278748"/>
          </a:xfrm>
        </p:grpSpPr>
        <p:pic>
          <p:nvPicPr>
            <p:cNvPr id="734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877265" cy="9485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3131265" cy="1278749"/>
            </a:xfrm>
            <a:prstGeom prst="rect">
              <a:avLst/>
            </a:prstGeom>
            <a:effectLst/>
          </p:spPr>
        </p:pic>
      </p:grpSp>
      <p:grpSp>
        <p:nvGrpSpPr>
          <p:cNvPr id="738" name="Group 738"/>
          <p:cNvGrpSpPr/>
          <p:nvPr/>
        </p:nvGrpSpPr>
        <p:grpSpPr>
          <a:xfrm>
            <a:off x="9785055" y="7121969"/>
            <a:ext cx="3131266" cy="1420074"/>
            <a:chOff x="-127000" y="-88900"/>
            <a:chExt cx="3131264" cy="1420072"/>
          </a:xfrm>
        </p:grpSpPr>
        <p:pic>
          <p:nvPicPr>
            <p:cNvPr id="737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77265" cy="10898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3131265" cy="142007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 else can you do?</a:t>
            </a:r>
          </a:p>
        </p:txBody>
      </p:sp>
      <p:sp>
        <p:nvSpPr>
          <p:cNvPr id="741" name="Shape 741"/>
          <p:cNvSpPr/>
          <p:nvPr>
            <p:ph type="body" idx="1"/>
          </p:nvPr>
        </p:nvSpPr>
        <p:spPr>
          <a:xfrm>
            <a:off x="600663" y="2593916"/>
            <a:ext cx="9158480" cy="692436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the “Change Email” function does not require current password, you can change the victims email address (CSRF) and hijack their account with the forgot password feature</a:t>
            </a:r>
            <a:br>
              <a:rPr sz="3600">
                <a:solidFill>
                  <a:srgbClr val="414141"/>
                </a:solidFill>
              </a:rPr>
            </a:b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the application obscures file downloads by randomizing download links, and does not check for authentication, you can steal those download links</a:t>
            </a:r>
          </a:p>
        </p:txBody>
      </p:sp>
      <p:grpSp>
        <p:nvGrpSpPr>
          <p:cNvPr id="744" name="Group 744"/>
          <p:cNvGrpSpPr/>
          <p:nvPr/>
        </p:nvGrpSpPr>
        <p:grpSpPr>
          <a:xfrm>
            <a:off x="9785055" y="3702050"/>
            <a:ext cx="3131266" cy="1278749"/>
            <a:chOff x="-127000" y="-88900"/>
            <a:chExt cx="3131264" cy="1278748"/>
          </a:xfrm>
        </p:grpSpPr>
        <p:pic>
          <p:nvPicPr>
            <p:cNvPr id="743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877265" cy="9485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4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3131265" cy="1278749"/>
            </a:xfrm>
            <a:prstGeom prst="rect">
              <a:avLst/>
            </a:prstGeom>
            <a:effectLst/>
          </p:spPr>
        </p:pic>
      </p:grpSp>
      <p:grpSp>
        <p:nvGrpSpPr>
          <p:cNvPr id="747" name="Group 747"/>
          <p:cNvGrpSpPr/>
          <p:nvPr/>
        </p:nvGrpSpPr>
        <p:grpSpPr>
          <a:xfrm>
            <a:off x="9785055" y="7121969"/>
            <a:ext cx="3131266" cy="1420074"/>
            <a:chOff x="-127000" y="-88900"/>
            <a:chExt cx="3131264" cy="1420072"/>
          </a:xfrm>
        </p:grpSpPr>
        <p:pic>
          <p:nvPicPr>
            <p:cNvPr id="746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77265" cy="10898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45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3131265" cy="142007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Hijacking Accounts</a:t>
            </a:r>
          </a:p>
        </p:txBody>
      </p:sp>
      <p:grpSp>
        <p:nvGrpSpPr>
          <p:cNvPr id="752" name="Group 752"/>
          <p:cNvGrpSpPr/>
          <p:nvPr/>
        </p:nvGrpSpPr>
        <p:grpSpPr>
          <a:xfrm>
            <a:off x="3368316" y="6596353"/>
            <a:ext cx="6268168" cy="2312893"/>
            <a:chOff x="-127000" y="-88900"/>
            <a:chExt cx="6268167" cy="2312892"/>
          </a:xfrm>
        </p:grpSpPr>
        <p:pic>
          <p:nvPicPr>
            <p:cNvPr id="751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14168" cy="19826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5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6268168" cy="2312893"/>
            </a:xfrm>
            <a:prstGeom prst="rect">
              <a:avLst/>
            </a:prstGeom>
            <a:effectLst/>
          </p:spPr>
        </p:pic>
      </p:grpSp>
      <p:pic>
        <p:nvPicPr>
          <p:cNvPr id="75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6328" y="3442420"/>
            <a:ext cx="1798967" cy="1889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69505" y="4039068"/>
            <a:ext cx="2204846" cy="696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 is the crossdomain.xml file?</a:t>
            </a:r>
          </a:p>
        </p:txBody>
      </p:sp>
      <p:sp>
        <p:nvSpPr>
          <p:cNvPr id="85" name="Shape 85"/>
          <p:cNvSpPr/>
          <p:nvPr/>
        </p:nvSpPr>
        <p:spPr>
          <a:xfrm>
            <a:off x="792354" y="3110729"/>
            <a:ext cx="11420092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a SWF is embedded at </a:t>
            </a:r>
            <a:r>
              <a:rPr sz="3600">
                <a:solidFill>
                  <a:srgbClr val="FF2600"/>
                </a:solidFill>
              </a:rPr>
              <a:t>siteA.com</a:t>
            </a:r>
            <a:r>
              <a:rPr sz="3600">
                <a:solidFill>
                  <a:srgbClr val="414141"/>
                </a:solidFill>
              </a:rPr>
              <a:t> and tries to load data (XML, RSS, HTML, etc) from </a:t>
            </a:r>
            <a:r>
              <a:rPr sz="3600">
                <a:solidFill>
                  <a:srgbClr val="0433FF"/>
                </a:solidFill>
              </a:rPr>
              <a:t>siteB.com</a:t>
            </a:r>
            <a:r>
              <a:rPr sz="3600">
                <a:solidFill>
                  <a:srgbClr val="414141"/>
                </a:solidFill>
              </a:rPr>
              <a:t> the Flash Player will disallow the request (by default). 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433FF"/>
                </a:solidFill>
              </a:rPr>
              <a:t>siteB.com</a:t>
            </a:r>
            <a:r>
              <a:rPr sz="3600">
                <a:solidFill>
                  <a:srgbClr val="414141"/>
                </a:solidFill>
              </a:rPr>
              <a:t> can grant </a:t>
            </a:r>
            <a:r>
              <a:rPr sz="3600">
                <a:solidFill>
                  <a:srgbClr val="FF2600"/>
                </a:solidFill>
              </a:rPr>
              <a:t>siteA.com</a:t>
            </a:r>
            <a:r>
              <a:rPr sz="3600">
                <a:solidFill>
                  <a:srgbClr val="414141"/>
                </a:solidFill>
              </a:rPr>
              <a:t> access to its data through a cross domain policy file.</a:t>
            </a:r>
          </a:p>
        </p:txBody>
      </p:sp>
      <p:sp>
        <p:nvSpPr>
          <p:cNvPr id="86" name="Shape 86"/>
          <p:cNvSpPr/>
          <p:nvPr/>
        </p:nvSpPr>
        <p:spPr>
          <a:xfrm>
            <a:off x="1270000" y="7802608"/>
            <a:ext cx="104648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200"/>
              </a:spcBef>
              <a:defRPr sz="1800">
                <a:solidFill>
                  <a:srgbClr val="000000"/>
                </a:solidFill>
              </a:defRPr>
            </a:pPr>
            <a:r>
              <a:rPr i="1" sz="3000">
                <a:solidFill>
                  <a:srgbClr val="414141"/>
                </a:solidFill>
              </a:rPr>
              <a:t>– modified, but taken from </a:t>
            </a:r>
            <a:r>
              <a:rPr i="1" sz="3000" u="sng">
                <a:solidFill>
                  <a:srgbClr val="414141"/>
                </a:solidFill>
                <a:hlinkClick r:id="rId3" invalidUrl="" action="" tgtFrame="" tooltip="" history="1" highlightClick="0" endSnd="0"/>
              </a:rPr>
              <a:t>crossdomainmaker.com</a:t>
            </a:r>
          </a:p>
        </p:txBody>
      </p:sp>
    </p:spTree>
  </p:cSld>
  <p:clrMapOvr>
    <a:masterClrMapping/>
  </p:clrMapOvr>
  <p:transition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Hijacking Accounts</a:t>
            </a:r>
          </a:p>
        </p:txBody>
      </p:sp>
      <p:sp>
        <p:nvSpPr>
          <p:cNvPr id="757" name="Shape 7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1) Overly permissive crossdomain.xml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2600"/>
                </a:solidFill>
              </a:rPr>
              <a:t>2) Email change does not require current password</a:t>
            </a:r>
          </a:p>
        </p:txBody>
      </p:sp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Hijacking Accounts</a:t>
            </a:r>
          </a:p>
        </p:txBody>
      </p:sp>
      <p:grpSp>
        <p:nvGrpSpPr>
          <p:cNvPr id="762" name="Group 762"/>
          <p:cNvGrpSpPr/>
          <p:nvPr/>
        </p:nvGrpSpPr>
        <p:grpSpPr>
          <a:xfrm>
            <a:off x="1642733" y="2319395"/>
            <a:ext cx="9719334" cy="6867410"/>
            <a:chOff x="-127000" y="-88900"/>
            <a:chExt cx="9719333" cy="6867409"/>
          </a:xfrm>
        </p:grpSpPr>
        <p:pic>
          <p:nvPicPr>
            <p:cNvPr id="761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465334" cy="653721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0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9719334" cy="6867410"/>
            </a:xfrm>
            <a:prstGeom prst="rect">
              <a:avLst/>
            </a:prstGeom>
            <a:effectLst/>
          </p:spPr>
        </p:pic>
      </p:grpSp>
      <p:pic>
        <p:nvPicPr>
          <p:cNvPr id="76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14410" y="4342234"/>
            <a:ext cx="3774407" cy="493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9250" y="4862958"/>
            <a:ext cx="3774407" cy="493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Hijacking Accounts</a:t>
            </a:r>
          </a:p>
        </p:txBody>
      </p:sp>
      <p:grpSp>
        <p:nvGrpSpPr>
          <p:cNvPr id="771" name="Group 771"/>
          <p:cNvGrpSpPr/>
          <p:nvPr/>
        </p:nvGrpSpPr>
        <p:grpSpPr>
          <a:xfrm>
            <a:off x="2664647" y="2222816"/>
            <a:ext cx="7675506" cy="7060568"/>
            <a:chOff x="-127000" y="-88900"/>
            <a:chExt cx="7675505" cy="7060567"/>
          </a:xfrm>
        </p:grpSpPr>
        <p:pic>
          <p:nvPicPr>
            <p:cNvPr id="770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421506" cy="673036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9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7675506" cy="706056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type="title"/>
          </p:nvPr>
        </p:nvSpPr>
        <p:spPr>
          <a:xfrm>
            <a:off x="508000" y="78740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Hijacking Accounts</a:t>
            </a:r>
          </a:p>
        </p:txBody>
      </p:sp>
      <p:grpSp>
        <p:nvGrpSpPr>
          <p:cNvPr id="778" name="Group 778"/>
          <p:cNvGrpSpPr/>
          <p:nvPr/>
        </p:nvGrpSpPr>
        <p:grpSpPr>
          <a:xfrm>
            <a:off x="847089" y="2455460"/>
            <a:ext cx="11310622" cy="7184013"/>
            <a:chOff x="-127000" y="-88900"/>
            <a:chExt cx="11310621" cy="7184011"/>
          </a:xfrm>
        </p:grpSpPr>
        <p:pic>
          <p:nvPicPr>
            <p:cNvPr id="777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056622" cy="68538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7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310622" cy="71840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roup 782"/>
          <p:cNvGrpSpPr/>
          <p:nvPr/>
        </p:nvGrpSpPr>
        <p:grpSpPr>
          <a:xfrm>
            <a:off x="2846624" y="346725"/>
            <a:ext cx="7311552" cy="4736781"/>
            <a:chOff x="-127000" y="-88900"/>
            <a:chExt cx="7311550" cy="4736779"/>
          </a:xfrm>
        </p:grpSpPr>
        <p:pic>
          <p:nvPicPr>
            <p:cNvPr id="781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057551" cy="44065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8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7311551" cy="473678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roup 786"/>
          <p:cNvGrpSpPr/>
          <p:nvPr/>
        </p:nvGrpSpPr>
        <p:grpSpPr>
          <a:xfrm>
            <a:off x="1191659" y="5002627"/>
            <a:ext cx="10621482" cy="4736781"/>
            <a:chOff x="-127000" y="-88900"/>
            <a:chExt cx="10621481" cy="4736779"/>
          </a:xfrm>
        </p:grpSpPr>
        <p:pic>
          <p:nvPicPr>
            <p:cNvPr id="785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367482" cy="44065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8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0621482" cy="4736780"/>
            </a:xfrm>
            <a:prstGeom prst="rect">
              <a:avLst/>
            </a:prstGeom>
            <a:effectLst/>
          </p:spPr>
        </p:pic>
      </p:grpSp>
      <p:pic>
        <p:nvPicPr>
          <p:cNvPr id="78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3624" y="435625"/>
            <a:ext cx="7057552" cy="4406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title"/>
          </p:nvPr>
        </p:nvSpPr>
        <p:spPr>
          <a:xfrm>
            <a:off x="508000" y="78740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Hijacking Accounts</a:t>
            </a:r>
          </a:p>
        </p:txBody>
      </p:sp>
      <p:grpSp>
        <p:nvGrpSpPr>
          <p:cNvPr id="792" name="Group 792"/>
          <p:cNvGrpSpPr/>
          <p:nvPr/>
        </p:nvGrpSpPr>
        <p:grpSpPr>
          <a:xfrm>
            <a:off x="856315" y="2510420"/>
            <a:ext cx="11292170" cy="7024830"/>
            <a:chOff x="-127000" y="-88900"/>
            <a:chExt cx="11292169" cy="7024829"/>
          </a:xfrm>
        </p:grpSpPr>
        <p:pic>
          <p:nvPicPr>
            <p:cNvPr id="791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38170" cy="66946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90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1292170" cy="70248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My Last Trick</a:t>
            </a:r>
          </a:p>
        </p:txBody>
      </p:sp>
      <p:grpSp>
        <p:nvGrpSpPr>
          <p:cNvPr id="799" name="Group 799"/>
          <p:cNvGrpSpPr/>
          <p:nvPr/>
        </p:nvGrpSpPr>
        <p:grpSpPr>
          <a:xfrm>
            <a:off x="929005" y="2260600"/>
            <a:ext cx="11146790" cy="6360972"/>
            <a:chOff x="-127000" y="-88900"/>
            <a:chExt cx="11146788" cy="6360971"/>
          </a:xfrm>
        </p:grpSpPr>
        <p:pic>
          <p:nvPicPr>
            <p:cNvPr id="798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892789" cy="60307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97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1146789" cy="636097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My Last Trick</a:t>
            </a:r>
          </a:p>
        </p:txBody>
      </p:sp>
      <p:grpSp>
        <p:nvGrpSpPr>
          <p:cNvPr id="806" name="Group 806"/>
          <p:cNvGrpSpPr/>
          <p:nvPr/>
        </p:nvGrpSpPr>
        <p:grpSpPr>
          <a:xfrm>
            <a:off x="926238" y="2260600"/>
            <a:ext cx="11152324" cy="6364036"/>
            <a:chOff x="-127000" y="-88900"/>
            <a:chExt cx="11152323" cy="6364035"/>
          </a:xfrm>
        </p:grpSpPr>
        <p:pic>
          <p:nvPicPr>
            <p:cNvPr id="805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898324" cy="60338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04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1152324" cy="6364036"/>
            </a:xfrm>
            <a:prstGeom prst="rect">
              <a:avLst/>
            </a:prstGeom>
            <a:effectLst/>
          </p:spPr>
        </p:pic>
      </p:grpSp>
      <p:sp>
        <p:nvSpPr>
          <p:cNvPr id="807" name="Shape 807"/>
          <p:cNvSpPr/>
          <p:nvPr/>
        </p:nvSpPr>
        <p:spPr>
          <a:xfrm>
            <a:off x="1080122" y="8713535"/>
            <a:ext cx="768218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69900" indent="-469900"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Guess who owns </a:t>
            </a:r>
            <a:r>
              <a:rPr sz="3600" u="sng">
                <a:solidFill>
                  <a:srgbClr val="414141"/>
                </a:solidFill>
                <a:hlinkClick r:id="rId5" invalidUrl="" action="" tgtFrame="" tooltip="" history="1" highlightClick="0" endSnd="0"/>
              </a:rPr>
              <a:t>seenonstyle.com</a:t>
            </a:r>
            <a:r>
              <a:rPr sz="3600">
                <a:solidFill>
                  <a:srgbClr val="414141"/>
                </a:solidFill>
              </a:rPr>
              <a:t>?</a:t>
            </a:r>
          </a:p>
        </p:txBody>
      </p:sp>
    </p:spTree>
  </p:cSld>
  <p:clrMapOvr>
    <a:masterClrMapping/>
  </p:clrMapOvr>
  <p:transition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My Last Trick</a:t>
            </a:r>
          </a:p>
        </p:txBody>
      </p:sp>
      <p:pic>
        <p:nvPicPr>
          <p:cNvPr id="81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9893" y="2178050"/>
            <a:ext cx="8945014" cy="8375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GOOD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721613" y="3895032"/>
            <a:ext cx="11561574" cy="3563736"/>
            <a:chOff x="-127000" y="-88900"/>
            <a:chExt cx="11561573" cy="3563735"/>
          </a:xfrm>
        </p:grpSpPr>
        <p:pic>
          <p:nvPicPr>
            <p:cNvPr id="92" name="adobe crossdomain xml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07574" cy="32335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1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1561574" cy="356373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http-crossdomain.nse</a:t>
            </a:r>
          </a:p>
        </p:txBody>
      </p:sp>
      <p:pic>
        <p:nvPicPr>
          <p:cNvPr id="81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974" y="2324100"/>
            <a:ext cx="12446852" cy="7376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http-crossdomain.nse</a:t>
            </a:r>
          </a:p>
        </p:txBody>
      </p:sp>
      <p:pic>
        <p:nvPicPr>
          <p:cNvPr id="81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974" y="2324100"/>
            <a:ext cx="12446852" cy="7376541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Shape 819"/>
          <p:cNvSpPr/>
          <p:nvPr/>
        </p:nvSpPr>
        <p:spPr>
          <a:xfrm>
            <a:off x="1312927" y="6057636"/>
            <a:ext cx="9222622" cy="366157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http-crossdomain.nse</a:t>
            </a:r>
          </a:p>
        </p:txBody>
      </p:sp>
      <p:pic>
        <p:nvPicPr>
          <p:cNvPr id="82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974" y="2324100"/>
            <a:ext cx="12446852" cy="737654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Shape 823"/>
          <p:cNvSpPr/>
          <p:nvPr/>
        </p:nvSpPr>
        <p:spPr>
          <a:xfrm>
            <a:off x="1312927" y="6057636"/>
            <a:ext cx="9222622" cy="366157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824" name="Shape 824"/>
          <p:cNvSpPr/>
          <p:nvPr/>
        </p:nvSpPr>
        <p:spPr>
          <a:xfrm>
            <a:off x="287463" y="6699129"/>
            <a:ext cx="12396053" cy="1818715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roup 828"/>
          <p:cNvGrpSpPr/>
          <p:nvPr/>
        </p:nvGrpSpPr>
        <p:grpSpPr>
          <a:xfrm>
            <a:off x="203823" y="197843"/>
            <a:ext cx="11307073" cy="8106403"/>
            <a:chOff x="-127000" y="-88900"/>
            <a:chExt cx="11307071" cy="8106401"/>
          </a:xfrm>
        </p:grpSpPr>
        <p:pic>
          <p:nvPicPr>
            <p:cNvPr id="827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053072" cy="7776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2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307072" cy="81064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roup 832"/>
          <p:cNvGrpSpPr/>
          <p:nvPr/>
        </p:nvGrpSpPr>
        <p:grpSpPr>
          <a:xfrm>
            <a:off x="203823" y="197843"/>
            <a:ext cx="11307073" cy="8106403"/>
            <a:chOff x="-127000" y="-88900"/>
            <a:chExt cx="11307071" cy="8106401"/>
          </a:xfrm>
        </p:grpSpPr>
        <p:pic>
          <p:nvPicPr>
            <p:cNvPr id="831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053072" cy="7776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3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307072" cy="8106402"/>
            </a:xfrm>
            <a:prstGeom prst="rect">
              <a:avLst/>
            </a:prstGeom>
            <a:effectLst/>
          </p:spPr>
        </p:pic>
      </p:grpSp>
      <p:grpSp>
        <p:nvGrpSpPr>
          <p:cNvPr id="835" name="Group 835"/>
          <p:cNvGrpSpPr/>
          <p:nvPr/>
        </p:nvGrpSpPr>
        <p:grpSpPr>
          <a:xfrm>
            <a:off x="2952796" y="2632995"/>
            <a:ext cx="9918263" cy="6999341"/>
            <a:chOff x="-127000" y="-88900"/>
            <a:chExt cx="9918262" cy="6999340"/>
          </a:xfrm>
        </p:grpSpPr>
        <p:pic>
          <p:nvPicPr>
            <p:cNvPr id="834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664263" cy="66691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33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9918263" cy="699934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roup 839"/>
          <p:cNvGrpSpPr/>
          <p:nvPr/>
        </p:nvGrpSpPr>
        <p:grpSpPr>
          <a:xfrm>
            <a:off x="203823" y="197843"/>
            <a:ext cx="11307073" cy="8106403"/>
            <a:chOff x="-127000" y="-88900"/>
            <a:chExt cx="11307071" cy="8106401"/>
          </a:xfrm>
        </p:grpSpPr>
        <p:pic>
          <p:nvPicPr>
            <p:cNvPr id="838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53072" cy="7776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37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1307072" cy="8106402"/>
            </a:xfrm>
            <a:prstGeom prst="rect">
              <a:avLst/>
            </a:prstGeom>
            <a:effectLst/>
          </p:spPr>
        </p:pic>
      </p:grpSp>
      <p:grpSp>
        <p:nvGrpSpPr>
          <p:cNvPr id="842" name="Group 842"/>
          <p:cNvGrpSpPr/>
          <p:nvPr/>
        </p:nvGrpSpPr>
        <p:grpSpPr>
          <a:xfrm>
            <a:off x="2952796" y="2632995"/>
            <a:ext cx="9918263" cy="6999341"/>
            <a:chOff x="-127000" y="-88900"/>
            <a:chExt cx="9918262" cy="6999340"/>
          </a:xfrm>
        </p:grpSpPr>
        <p:pic>
          <p:nvPicPr>
            <p:cNvPr id="841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9664263" cy="66691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40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9918263" cy="6999341"/>
            </a:xfrm>
            <a:prstGeom prst="rect">
              <a:avLst/>
            </a:prstGeom>
            <a:effectLst/>
          </p:spPr>
        </p:pic>
      </p:grpSp>
      <p:grpSp>
        <p:nvGrpSpPr>
          <p:cNvPr id="845" name="Group 845"/>
          <p:cNvGrpSpPr/>
          <p:nvPr/>
        </p:nvGrpSpPr>
        <p:grpSpPr>
          <a:xfrm>
            <a:off x="4353549" y="3363190"/>
            <a:ext cx="8383031" cy="6230562"/>
            <a:chOff x="-127000" y="-88900"/>
            <a:chExt cx="8383029" cy="6230560"/>
          </a:xfrm>
        </p:grpSpPr>
        <p:pic>
          <p:nvPicPr>
            <p:cNvPr id="844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8129030" cy="59003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43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27000" y="-88900"/>
              <a:ext cx="8383030" cy="623056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How can I make my own exploits</a:t>
            </a:r>
          </a:p>
        </p:txBody>
      </p:sp>
      <p:sp>
        <p:nvSpPr>
          <p:cNvPr id="850" name="Shape 850"/>
          <p:cNvSpPr/>
          <p:nvPr>
            <p:ph type="body" idx="1"/>
          </p:nvPr>
        </p:nvSpPr>
        <p:spPr>
          <a:xfrm>
            <a:off x="508000" y="3267072"/>
            <a:ext cx="11988800" cy="6096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SWF-Server is an installer and web server:</a:t>
            </a:r>
            <a:endParaRPr sz="3300">
              <a:solidFill>
                <a:srgbClr val="414141"/>
              </a:solidFill>
            </a:endParaRPr>
          </a:p>
          <a:p>
            <a:pPr lvl="1" marL="1320800" indent="-660400">
              <a:buClrTx/>
              <a:buSzPct val="100000"/>
              <a:buFontTx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Download and extract Adobe Flex (SWF Compiler)</a:t>
            </a:r>
            <a:endParaRPr sz="3300">
              <a:solidFill>
                <a:srgbClr val="414141"/>
              </a:solidFill>
            </a:endParaRPr>
          </a:p>
          <a:p>
            <a:pPr lvl="1" marL="1320800" indent="-660400">
              <a:buClrTx/>
              <a:buSzPct val="100000"/>
              <a:buFontTx/>
              <a:buAutoNum type="arabicPeriod" startAt="2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Provide you with ActionScript templates</a:t>
            </a:r>
            <a:endParaRPr sz="3300">
              <a:solidFill>
                <a:srgbClr val="414141"/>
              </a:solidFill>
            </a:endParaRPr>
          </a:p>
          <a:p>
            <a:pPr lvl="1" marL="1320800" indent="-660400">
              <a:buClrTx/>
              <a:buSzPct val="100000"/>
              <a:buFontTx/>
              <a:buAutoNum type="arabicPeriod" startAt="3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Create a self-signed SSL cert</a:t>
            </a:r>
            <a:endParaRPr sz="3300">
              <a:solidFill>
                <a:srgbClr val="414141"/>
              </a:solidFill>
            </a:endParaRPr>
          </a:p>
          <a:p>
            <a:pPr lvl="1" marL="1320800" indent="-660400">
              <a:buClrTx/>
              <a:buSzPct val="100000"/>
              <a:buFontTx/>
              <a:buAutoNum type="arabicPeriod" startAt="3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Tell you how to compile your ActionScript files</a:t>
            </a:r>
            <a:endParaRPr sz="3300">
              <a:solidFill>
                <a:srgbClr val="414141"/>
              </a:solidFill>
            </a:endParaRPr>
          </a:p>
          <a:p>
            <a:pPr lvl="1" marL="1320800" indent="-660400">
              <a:buClrTx/>
              <a:buSzPct val="100000"/>
              <a:buFontTx/>
              <a:buAutoNum type="arabicPeriod" startAt="5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Install NMAP script</a:t>
            </a:r>
            <a:endParaRPr sz="3300">
              <a:solidFill>
                <a:srgbClr val="414141"/>
              </a:solidFill>
            </a:endParaRPr>
          </a:p>
          <a:p>
            <a:pPr lvl="1" marL="1320800" indent="-660400">
              <a:buClrTx/>
              <a:buSzPct val="100000"/>
              <a:buFontTx/>
              <a:buAutoNum type="arabicPeriod" startAt="5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Serve your exploits</a:t>
            </a:r>
          </a:p>
        </p:txBody>
      </p:sp>
      <p:grpSp>
        <p:nvGrpSpPr>
          <p:cNvPr id="853" name="Group 853"/>
          <p:cNvGrpSpPr/>
          <p:nvPr/>
        </p:nvGrpSpPr>
        <p:grpSpPr>
          <a:xfrm>
            <a:off x="1206318" y="2324100"/>
            <a:ext cx="10592164" cy="1205954"/>
            <a:chOff x="-127000" y="-88900"/>
            <a:chExt cx="10592163" cy="1205953"/>
          </a:xfrm>
        </p:grpSpPr>
        <p:pic>
          <p:nvPicPr>
            <p:cNvPr id="852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338164" cy="8757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5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0592164" cy="120595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Demo</a:t>
            </a:r>
          </a:p>
        </p:txBody>
      </p:sp>
      <p:grpSp>
        <p:nvGrpSpPr>
          <p:cNvPr id="858" name="Group 858"/>
          <p:cNvGrpSpPr/>
          <p:nvPr/>
        </p:nvGrpSpPr>
        <p:grpSpPr>
          <a:xfrm>
            <a:off x="1912720" y="3014535"/>
            <a:ext cx="5088960" cy="2632904"/>
            <a:chOff x="-127000" y="-88900"/>
            <a:chExt cx="5088959" cy="2632903"/>
          </a:xfrm>
        </p:grpSpPr>
        <p:pic>
          <p:nvPicPr>
            <p:cNvPr id="857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834960" cy="23027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5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088960" cy="2632904"/>
            </a:xfrm>
            <a:prstGeom prst="rect">
              <a:avLst/>
            </a:prstGeom>
            <a:effectLst/>
          </p:spPr>
        </p:pic>
      </p:grpSp>
      <p:sp>
        <p:nvSpPr>
          <p:cNvPr id="859" name="Shape 859"/>
          <p:cNvSpPr/>
          <p:nvPr/>
        </p:nvSpPr>
        <p:spPr>
          <a:xfrm>
            <a:off x="922426" y="6483923"/>
            <a:ext cx="11159948" cy="2090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90000"/>
              </a:lnSpc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r>
              <a:rPr sz="6200">
                <a:latin typeface="+mn-lt"/>
                <a:ea typeface="+mn-ea"/>
                <a:cs typeface="+mn-cs"/>
                <a:sym typeface="Bodoni SvtyTwo ITC TT-Book"/>
              </a:rPr>
              <a:t>CVE-2014-2225 - CSRF</a:t>
            </a:r>
            <a:endParaRPr sz="6200">
              <a:latin typeface="+mn-lt"/>
              <a:ea typeface="+mn-ea"/>
              <a:cs typeface="+mn-cs"/>
              <a:sym typeface="Bodoni SvtyTwo ITC TT-Book"/>
            </a:endParaRPr>
          </a:p>
          <a:p>
            <a:pPr lvl="0" algn="l">
              <a:lnSpc>
                <a:spcPct val="90000"/>
              </a:lnSpc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r>
              <a:rPr sz="6200">
                <a:latin typeface="+mn-lt"/>
                <a:ea typeface="+mn-ea"/>
                <a:cs typeface="+mn-cs"/>
                <a:sym typeface="Bodoni SvtyTwo ITC TT-Book"/>
              </a:rPr>
              <a:t>CVE-2014-2227 - Crossdomain.xml</a:t>
            </a:r>
          </a:p>
        </p:txBody>
      </p:sp>
      <p:pic>
        <p:nvPicPr>
          <p:cNvPr id="86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8513" y="3953252"/>
            <a:ext cx="3844176" cy="1558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Recommendations</a:t>
            </a:r>
          </a:p>
        </p:txBody>
      </p:sp>
      <p:sp>
        <p:nvSpPr>
          <p:cNvPr id="863" name="Shape 863"/>
          <p:cNvSpPr/>
          <p:nvPr>
            <p:ph type="body" idx="1"/>
          </p:nvPr>
        </p:nvSpPr>
        <p:spPr>
          <a:xfrm>
            <a:off x="508000" y="2641600"/>
            <a:ext cx="11988800" cy="6096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Be careful who you trust (in your crossdomain.xml)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Periodically review the list of trusted third parties</a:t>
            </a:r>
          </a:p>
        </p:txBody>
      </p:sp>
    </p:spTree>
  </p:cSld>
  <p:clrMapOvr>
    <a:masterClrMapping/>
  </p:clrMapOvr>
  <p:transition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Recommendations</a:t>
            </a:r>
          </a:p>
        </p:txBody>
      </p:sp>
      <p:sp>
        <p:nvSpPr>
          <p:cNvPr id="868" name="Shape 868"/>
          <p:cNvSpPr/>
          <p:nvPr>
            <p:ph type="body" idx="1"/>
          </p:nvPr>
        </p:nvSpPr>
        <p:spPr>
          <a:xfrm>
            <a:off x="508000" y="2641600"/>
            <a:ext cx="11988800" cy="6096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Segment your data by subdomain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  <a:hlinkClick r:id="rId3" invalidUrl="" action="" tgtFrame="" tooltip="" history="1" highlightClick="0" endSnd="0"/>
              </a:rPr>
              <a:t>www.site.com</a:t>
            </a:r>
            <a:r>
              <a:rPr sz="3600">
                <a:solidFill>
                  <a:srgbClr val="414141"/>
                </a:solidFill>
              </a:rPr>
              <a:t> -&gt; Non-sensitive data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  <a:hlinkClick r:id="rId4" invalidUrl="" action="" tgtFrame="" tooltip="" history="1" highlightClick="0" endSnd="0"/>
              </a:rPr>
              <a:t>login.site.com</a:t>
            </a:r>
            <a:r>
              <a:rPr sz="3600">
                <a:solidFill>
                  <a:srgbClr val="414141"/>
                </a:solidFill>
              </a:rPr>
              <a:t> -&gt; Authentication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  <a:hlinkClick r:id="rId5" invalidUrl="" action="" tgtFrame="" tooltip="" history="1" highlightClick="0" endSnd="0"/>
              </a:rPr>
              <a:t>data.site.com</a:t>
            </a:r>
            <a:r>
              <a:rPr sz="3400">
                <a:solidFill>
                  <a:srgbClr val="414141"/>
                </a:solidFill>
              </a:rPr>
              <a:t> -&gt; Sensitive data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GOOD</a:t>
            </a:r>
          </a:p>
        </p:txBody>
      </p:sp>
      <p:grpSp>
        <p:nvGrpSpPr>
          <p:cNvPr id="100" name="Group 100"/>
          <p:cNvGrpSpPr/>
          <p:nvPr/>
        </p:nvGrpSpPr>
        <p:grpSpPr>
          <a:xfrm>
            <a:off x="721613" y="3895032"/>
            <a:ext cx="11561574" cy="3563736"/>
            <a:chOff x="-127000" y="-88900"/>
            <a:chExt cx="11561573" cy="3563735"/>
          </a:xfrm>
        </p:grpSpPr>
        <p:pic>
          <p:nvPicPr>
            <p:cNvPr id="99" name="adobe crossdomain xml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07574" cy="32335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8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1561574" cy="3563735"/>
            </a:xfrm>
            <a:prstGeom prst="rect">
              <a:avLst/>
            </a:prstGeom>
            <a:effectLst/>
          </p:spPr>
        </p:pic>
      </p:grpSp>
      <p:sp>
        <p:nvSpPr>
          <p:cNvPr id="101" name="Shape 101"/>
          <p:cNvSpPr/>
          <p:nvPr/>
        </p:nvSpPr>
        <p:spPr>
          <a:xfrm>
            <a:off x="2264324" y="5655205"/>
            <a:ext cx="2710463" cy="361719"/>
          </a:xfrm>
          <a:prstGeom prst="rect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D93E2B"/>
                </a:solidFill>
              </a:rPr>
              <a:t>Defense in Depth Recommendations</a:t>
            </a:r>
          </a:p>
        </p:txBody>
      </p:sp>
      <p:sp>
        <p:nvSpPr>
          <p:cNvPr id="873" name="Shape 873"/>
          <p:cNvSpPr/>
          <p:nvPr>
            <p:ph type="body" idx="1"/>
          </p:nvPr>
        </p:nvSpPr>
        <p:spPr>
          <a:xfrm>
            <a:off x="508000" y="2641600"/>
            <a:ext cx="11988800" cy="609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Require user to enter password for ANY sensitive action related to account settings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Change password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Change email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Change address</a:t>
            </a:r>
          </a:p>
        </p:txBody>
      </p:sp>
    </p:spTree>
  </p:cSld>
  <p:clrMapOvr>
    <a:masterClrMapping/>
  </p:clrMapOvr>
  <p:transition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D93E2B"/>
                </a:solidFill>
              </a:rPr>
              <a:t>Defense in Depth Recommendations</a:t>
            </a:r>
          </a:p>
        </p:txBody>
      </p:sp>
      <p:sp>
        <p:nvSpPr>
          <p:cNvPr id="876" name="Shape 876"/>
          <p:cNvSpPr/>
          <p:nvPr>
            <p:ph type="body" idx="1"/>
          </p:nvPr>
        </p:nvSpPr>
        <p:spPr>
          <a:xfrm>
            <a:off x="508000" y="2641600"/>
            <a:ext cx="11988800" cy="609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Never return back Credit Card numbers, SSNs, etc  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the user wants to change the info, ask for it again</a:t>
            </a:r>
          </a:p>
        </p:txBody>
      </p:sp>
    </p:spTree>
  </p:cSld>
  <p:clrMapOvr>
    <a:masterClrMapping/>
  </p:clrMapOvr>
  <p:transition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D93E2B"/>
                </a:solidFill>
              </a:rPr>
              <a:t>Defense in Depth Recommendations</a:t>
            </a:r>
          </a:p>
        </p:txBody>
      </p:sp>
      <p:sp>
        <p:nvSpPr>
          <p:cNvPr id="879" name="Shape 879"/>
          <p:cNvSpPr/>
          <p:nvPr>
            <p:ph type="body" idx="1"/>
          </p:nvPr>
        </p:nvSpPr>
        <p:spPr>
          <a:xfrm>
            <a:off x="508000" y="2641600"/>
            <a:ext cx="11988800" cy="609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Implement Referer header checking when/if possible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Whitelist trusted domains</a:t>
            </a:r>
          </a:p>
        </p:txBody>
      </p:sp>
    </p:spTree>
  </p:cSld>
  <p:clrMapOvr>
    <a:masterClrMapping/>
  </p:clrMapOvr>
  <p:transition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Prior Work</a:t>
            </a:r>
          </a:p>
        </p:txBody>
      </p:sp>
      <p:sp>
        <p:nvSpPr>
          <p:cNvPr id="882" name="Shape 882"/>
          <p:cNvSpPr/>
          <p:nvPr>
            <p:ph type="body" idx="1"/>
          </p:nvPr>
        </p:nvSpPr>
        <p:spPr>
          <a:xfrm>
            <a:off x="1570115" y="2628900"/>
            <a:ext cx="10999809" cy="6841761"/>
          </a:xfrm>
          <a:prstGeom prst="rect">
            <a:avLst/>
          </a:prstGeom>
        </p:spPr>
        <p:txBody>
          <a:bodyPr/>
          <a:lstStyle/>
          <a:p>
            <a:pPr lvl="0" marL="0" indent="0" defTabSz="543305">
              <a:spcBef>
                <a:spcPts val="22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b="1" sz="2418">
                <a:solidFill>
                  <a:srgbClr val="414141"/>
                </a:solidFill>
              </a:rPr>
              <a:t>Chris Shiflett</a:t>
            </a:r>
            <a:r>
              <a:rPr sz="2418">
                <a:solidFill>
                  <a:srgbClr val="414141"/>
                </a:solidFill>
              </a:rPr>
              <a:t>: </a:t>
            </a:r>
            <a:r>
              <a:rPr sz="2046">
                <a:solidFill>
                  <a:srgbClr val="414141"/>
                </a:solidFill>
                <a:hlinkClick r:id="rId2" invalidUrl="" action="" tgtFrame="" tooltip="" history="1" highlightClick="0" endSnd="0"/>
              </a:rPr>
              <a:t>Dangers of cross domain...</a:t>
            </a:r>
            <a:r>
              <a:rPr sz="2046">
                <a:solidFill>
                  <a:srgbClr val="414141"/>
                </a:solidFill>
              </a:rPr>
              <a:t>, </a:t>
            </a:r>
            <a:r>
              <a:rPr sz="2046">
                <a:solidFill>
                  <a:srgbClr val="414141"/>
                </a:solidFill>
                <a:hlinkClick r:id="rId3" invalidUrl="" action="" tgtFrame="" tooltip="" history="1" highlightClick="0" endSnd="0"/>
              </a:rPr>
              <a:t>Crossdomain.xml Witch Hunt</a:t>
            </a:r>
            <a:br>
              <a:rPr sz="2418">
                <a:solidFill>
                  <a:srgbClr val="414141"/>
                </a:solidFill>
              </a:rPr>
            </a:br>
            <a:r>
              <a:rPr b="1" sz="2418">
                <a:solidFill>
                  <a:srgbClr val="414141"/>
                </a:solidFill>
              </a:rPr>
              <a:t>Julien Couvreur</a:t>
            </a:r>
            <a:r>
              <a:rPr sz="2418">
                <a:solidFill>
                  <a:srgbClr val="414141"/>
                </a:solidFill>
              </a:rPr>
              <a:t>: </a:t>
            </a:r>
            <a:r>
              <a:rPr sz="2046">
                <a:solidFill>
                  <a:srgbClr val="414141"/>
                </a:solidFill>
                <a:hlinkClick r:id="rId4" invalidUrl="" action="" tgtFrame="" tooltip="" history="1" highlightClick="0" endSnd="0"/>
              </a:rPr>
              <a:t>Crossdomain.xml security warning</a:t>
            </a:r>
            <a:br>
              <a:rPr sz="2418">
                <a:solidFill>
                  <a:srgbClr val="414141"/>
                </a:solidFill>
              </a:rPr>
            </a:br>
            <a:r>
              <a:rPr b="1" sz="2418">
                <a:solidFill>
                  <a:srgbClr val="414141"/>
                </a:solidFill>
              </a:rPr>
              <a:t>Jeremiah Grossman</a:t>
            </a:r>
            <a:r>
              <a:rPr sz="2418">
                <a:solidFill>
                  <a:srgbClr val="414141"/>
                </a:solidFill>
              </a:rPr>
              <a:t>:</a:t>
            </a:r>
            <a:r>
              <a:rPr sz="2046">
                <a:solidFill>
                  <a:srgbClr val="414141"/>
                </a:solidFill>
                <a:hlinkClick r:id="rId5" invalidUrl="" action="" tgtFrame="" tooltip="" history="1" highlightClick="0" endSnd="0"/>
              </a:rPr>
              <a:t>Crossdomain.xml statistics</a:t>
            </a:r>
            <a:br>
              <a:rPr b="1" sz="2418">
                <a:solidFill>
                  <a:srgbClr val="414141"/>
                </a:solidFill>
              </a:rPr>
            </a:br>
            <a:endParaRPr b="1" sz="2418">
              <a:solidFill>
                <a:srgbClr val="414141"/>
              </a:solidFill>
            </a:endParaRPr>
          </a:p>
          <a:p>
            <a:pPr lvl="0" marL="0" indent="0" defTabSz="543305">
              <a:spcBef>
                <a:spcPts val="22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br>
              <a:rPr b="1" sz="2418">
                <a:solidFill>
                  <a:srgbClr val="414141"/>
                </a:solidFill>
              </a:rPr>
            </a:br>
            <a:r>
              <a:rPr b="1" sz="2418">
                <a:solidFill>
                  <a:srgbClr val="414141"/>
                </a:solidFill>
              </a:rPr>
              <a:t>Erlend Ofedel:</a:t>
            </a:r>
            <a:r>
              <a:rPr sz="2418">
                <a:solidFill>
                  <a:srgbClr val="414141"/>
                </a:solidFill>
              </a:rPr>
              <a:t> </a:t>
            </a:r>
            <a:r>
              <a:rPr sz="2046">
                <a:solidFill>
                  <a:srgbClr val="414141"/>
                </a:solidFill>
                <a:hlinkClick r:id="rId6" invalidUrl="" action="" tgtFrame="" tooltip="" history="1" highlightClick="0" endSnd="0"/>
              </a:rPr>
              <a:t>Why you need to lock down your...</a:t>
            </a:r>
            <a:r>
              <a:rPr sz="2046">
                <a:solidFill>
                  <a:srgbClr val="414141"/>
                </a:solidFill>
              </a:rPr>
              <a:t>,  </a:t>
            </a:r>
            <a:r>
              <a:rPr sz="2046">
                <a:solidFill>
                  <a:srgbClr val="414141"/>
                </a:solidFill>
                <a:hlinkClick r:id="rId7" invalidUrl="" action="" tgtFrame="" tooltip="" history="1" highlightClick="0" endSnd="0"/>
              </a:rPr>
              <a:t>Created MalaRIA-Proxy</a:t>
            </a:r>
            <a:br>
              <a:rPr b="1" sz="2418">
                <a:solidFill>
                  <a:srgbClr val="414141"/>
                </a:solidFill>
              </a:rPr>
            </a:br>
            <a:r>
              <a:rPr b="1" sz="2418">
                <a:solidFill>
                  <a:srgbClr val="414141"/>
                </a:solidFill>
              </a:rPr>
              <a:t>Mike Bailey:</a:t>
            </a:r>
            <a:r>
              <a:rPr sz="2418">
                <a:solidFill>
                  <a:srgbClr val="414141"/>
                </a:solidFill>
              </a:rPr>
              <a:t> </a:t>
            </a:r>
            <a:r>
              <a:rPr sz="2046">
                <a:solidFill>
                  <a:srgbClr val="414141"/>
                </a:solidFill>
                <a:hlinkClick r:id="rId8" invalidUrl="" action="" tgtFrame="" tooltip="" history="1" highlightClick="0" endSnd="0"/>
              </a:rPr>
              <a:t>New, Neat, and Ridiculous Flash Hacks</a:t>
            </a:r>
            <a:br>
              <a:rPr b="1" sz="3348">
                <a:solidFill>
                  <a:srgbClr val="414141"/>
                </a:solidFill>
              </a:rPr>
            </a:br>
            <a:br>
              <a:rPr b="1" sz="3348">
                <a:solidFill>
                  <a:srgbClr val="414141"/>
                </a:solidFill>
              </a:rPr>
            </a:br>
            <a:r>
              <a:rPr b="1" sz="2418">
                <a:solidFill>
                  <a:srgbClr val="414141"/>
                </a:solidFill>
              </a:rPr>
              <a:t>FORTH-ICS:</a:t>
            </a:r>
            <a:r>
              <a:rPr sz="2418">
                <a:solidFill>
                  <a:srgbClr val="414141"/>
                </a:solidFill>
              </a:rPr>
              <a:t> </a:t>
            </a:r>
            <a:r>
              <a:rPr sz="2046">
                <a:solidFill>
                  <a:srgbClr val="414141"/>
                </a:solidFill>
                <a:hlinkClick r:id="rId9" invalidUrl="" action="" tgtFrame="" tooltip="" history="1" highlightClick="0" endSnd="0"/>
              </a:rPr>
              <a:t>An Empirical Study on the Security of Cross-Domain Policies…</a:t>
            </a:r>
            <a:br>
              <a:rPr sz="2418">
                <a:solidFill>
                  <a:srgbClr val="414141"/>
                </a:solidFill>
              </a:rPr>
            </a:br>
            <a:r>
              <a:rPr b="1" sz="2418">
                <a:solidFill>
                  <a:srgbClr val="414141"/>
                </a:solidFill>
              </a:rPr>
              <a:t>SAP Research: </a:t>
            </a:r>
            <a:r>
              <a:rPr sz="2046">
                <a:solidFill>
                  <a:srgbClr val="414141"/>
                </a:solidFill>
                <a:hlinkClick r:id="rId10" invalidUrl="" action="" tgtFrame="" tooltip="" history="1" highlightClick="0" endSnd="0"/>
              </a:rPr>
              <a:t>Client-Side Cross-Domain Requests...</a:t>
            </a:r>
            <a:r>
              <a:rPr sz="2418">
                <a:solidFill>
                  <a:srgbClr val="414141"/>
                </a:solidFill>
              </a:rPr>
              <a:t>, </a:t>
            </a:r>
            <a:r>
              <a:rPr sz="2046">
                <a:solidFill>
                  <a:srgbClr val="414141"/>
                </a:solidFill>
                <a:hlinkClick r:id="rId11" invalidUrl="" action="" tgtFrame="" tooltip="" history="1" highlightClick="0" endSnd="0"/>
              </a:rPr>
              <a:t>The State of the Cross-domain Nation</a:t>
            </a:r>
            <a:br>
              <a:rPr sz="2418">
                <a:solidFill>
                  <a:srgbClr val="414141"/>
                </a:solidFill>
              </a:rPr>
            </a:br>
            <a:r>
              <a:rPr b="1" sz="2418">
                <a:solidFill>
                  <a:srgbClr val="414141"/>
                </a:solidFill>
              </a:rPr>
              <a:t>UC San Diego:  </a:t>
            </a:r>
            <a:r>
              <a:rPr sz="2046">
                <a:solidFill>
                  <a:srgbClr val="414141"/>
                </a:solidFill>
                <a:hlinkClick r:id="rId12" invalidUrl="" action="" tgtFrame="" tooltip="" history="1" highlightClick="0" endSnd="0"/>
              </a:rPr>
              <a:t>Analyzing the Crossdomain Policies of Flash Applications</a:t>
            </a:r>
            <a:endParaRPr sz="2046">
              <a:solidFill>
                <a:srgbClr val="414141"/>
              </a:solidFill>
            </a:endParaRPr>
          </a:p>
          <a:p>
            <a:pPr lvl="0" marL="0" indent="0" defTabSz="543305">
              <a:spcBef>
                <a:spcPts val="22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br>
              <a:rPr b="1" sz="2697">
                <a:solidFill>
                  <a:srgbClr val="414141"/>
                </a:solidFill>
              </a:rPr>
            </a:br>
            <a:r>
              <a:rPr b="1" sz="2418">
                <a:solidFill>
                  <a:srgbClr val="414141"/>
                </a:solidFill>
              </a:rPr>
              <a:t>Gursev Kalra:</a:t>
            </a:r>
            <a:r>
              <a:rPr sz="2418">
                <a:solidFill>
                  <a:srgbClr val="414141"/>
                </a:solidFill>
              </a:rPr>
              <a:t> </a:t>
            </a:r>
            <a:r>
              <a:rPr sz="2046">
                <a:solidFill>
                  <a:srgbClr val="414141"/>
                </a:solidFill>
                <a:hlinkClick r:id="rId13" invalidUrl="" action="" tgtFrame="" tooltip="" history="1" highlightClick="0" endSnd="0"/>
              </a:rPr>
              <a:t>Same Origin Policy Bypass with Flash</a:t>
            </a:r>
            <a:br>
              <a:rPr sz="2418">
                <a:solidFill>
                  <a:srgbClr val="414141"/>
                </a:solidFill>
              </a:rPr>
            </a:br>
          </a:p>
        </p:txBody>
      </p:sp>
      <p:sp>
        <p:nvSpPr>
          <p:cNvPr id="883" name="Shape 883"/>
          <p:cNvSpPr/>
          <p:nvPr/>
        </p:nvSpPr>
        <p:spPr>
          <a:xfrm>
            <a:off x="354877" y="2503624"/>
            <a:ext cx="1300388" cy="709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414141"/>
                </a:solidFill>
              </a:rPr>
              <a:t>2006</a:t>
            </a:r>
            <a:br>
              <a:rPr b="1" sz="3600">
                <a:solidFill>
                  <a:srgbClr val="414141"/>
                </a:solidFill>
              </a:rPr>
            </a:br>
            <a:endParaRPr b="1" sz="3600">
              <a:solidFill>
                <a:srgbClr val="414141"/>
              </a:solidFill>
            </a:endParaRPr>
          </a:p>
          <a:p>
            <a:pPr lvl="0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br>
              <a:rPr b="1" sz="2600">
                <a:solidFill>
                  <a:srgbClr val="414141"/>
                </a:solidFill>
              </a:rPr>
            </a:br>
            <a:r>
              <a:rPr b="1" sz="3600">
                <a:solidFill>
                  <a:srgbClr val="414141"/>
                </a:solidFill>
              </a:rPr>
              <a:t>2010</a:t>
            </a:r>
            <a:br>
              <a:rPr b="1" sz="2600">
                <a:solidFill>
                  <a:srgbClr val="414141"/>
                </a:solidFill>
              </a:rPr>
            </a:br>
            <a:br>
              <a:rPr b="1" sz="3600">
                <a:solidFill>
                  <a:srgbClr val="414141"/>
                </a:solidFill>
              </a:rPr>
            </a:br>
            <a:br>
              <a:rPr b="1" sz="3600">
                <a:solidFill>
                  <a:srgbClr val="414141"/>
                </a:solidFill>
              </a:rPr>
            </a:br>
            <a:r>
              <a:rPr b="1" sz="3600">
                <a:solidFill>
                  <a:srgbClr val="414141"/>
                </a:solidFill>
              </a:rPr>
              <a:t>2011</a:t>
            </a:r>
            <a:endParaRPr b="1" sz="3600">
              <a:solidFill>
                <a:srgbClr val="414141"/>
              </a:solidFill>
            </a:endParaRPr>
          </a:p>
          <a:p>
            <a:pPr lvl="0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br>
              <a:rPr b="1" sz="3600">
                <a:solidFill>
                  <a:srgbClr val="414141"/>
                </a:solidFill>
              </a:rPr>
            </a:br>
            <a:r>
              <a:rPr b="1" sz="3600">
                <a:solidFill>
                  <a:srgbClr val="414141"/>
                </a:solidFill>
              </a:rPr>
              <a:t>2013</a:t>
            </a:r>
          </a:p>
        </p:txBody>
      </p:sp>
    </p:spTree>
  </p:cSld>
  <p:clrMapOvr>
    <a:masterClrMapping/>
  </p:clrMapOvr>
  <p:transition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Questions?</a:t>
            </a:r>
          </a:p>
        </p:txBody>
      </p:sp>
    </p:spTree>
  </p:cSld>
  <p:clrMapOvr>
    <a:masterClrMapping/>
  </p:clrMapOvr>
  <p:transition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Thank you!</a:t>
            </a:r>
          </a:p>
        </p:txBody>
      </p:sp>
      <p:sp>
        <p:nvSpPr>
          <p:cNvPr id="888" name="Shape 888"/>
          <p:cNvSpPr/>
          <p:nvPr>
            <p:ph type="body" idx="1"/>
          </p:nvPr>
        </p:nvSpPr>
        <p:spPr>
          <a:xfrm>
            <a:off x="508000" y="5919847"/>
            <a:ext cx="11988800" cy="3106843"/>
          </a:xfrm>
          <a:prstGeom prst="rect">
            <a:avLst/>
          </a:prstGeom>
        </p:spPr>
        <p:txBody>
          <a:bodyPr/>
          <a:lstStyle/>
          <a:p>
            <a:pPr lvl="0" mar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14141"/>
                </a:solidFill>
              </a:rPr>
              <a:t>Blog: </a:t>
            </a:r>
            <a:r>
              <a:rPr sz="2600" u="sng">
                <a:solidFill>
                  <a:srgbClr val="414141"/>
                </a:solidFill>
                <a:hlinkClick r:id="rId3" invalidUrl="" action="" tgtFrame="" tooltip="" history="1" highlightClick="0" endSnd="0"/>
              </a:rPr>
              <a:t>http://sethsec.blogspot.com</a:t>
            </a:r>
            <a:endParaRPr sz="2600">
              <a:solidFill>
                <a:srgbClr val="414141"/>
              </a:solidFill>
            </a:endParaRPr>
          </a:p>
          <a:p>
            <a:pPr lvl="0" mar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14141"/>
                </a:solidFill>
              </a:rPr>
              <a:t>Github: </a:t>
            </a:r>
            <a:r>
              <a:rPr sz="2600" u="sng">
                <a:solidFill>
                  <a:srgbClr val="414141"/>
                </a:solidFill>
                <a:hlinkClick r:id="rId4" invalidUrl="" action="" tgtFrame="" tooltip="" history="1" highlightClick="0" endSnd="0"/>
              </a:rPr>
              <a:t>https://github.com/sethsec/</a:t>
            </a:r>
            <a:r>
              <a:rPr sz="2600">
                <a:solidFill>
                  <a:srgbClr val="414141"/>
                </a:solidFill>
              </a:rPr>
              <a:t>  (I’ll post these slides)</a:t>
            </a:r>
            <a:endParaRPr sz="2600">
              <a:solidFill>
                <a:srgbClr val="414141"/>
              </a:solidFill>
            </a:endParaRPr>
          </a:p>
          <a:p>
            <a:pPr lvl="0" mar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14141"/>
                </a:solidFill>
              </a:rPr>
              <a:t>Gmail: </a:t>
            </a:r>
            <a:r>
              <a:rPr sz="2600" u="sng">
                <a:solidFill>
                  <a:srgbClr val="414141"/>
                </a:solidFill>
                <a:hlinkClick r:id="rId5" invalidUrl="" action="" tgtFrame="" tooltip="" history="1" highlightClick="0" endSnd="0"/>
              </a:rPr>
              <a:t>sethsec@gmail.com</a:t>
            </a:r>
            <a:r>
              <a:rPr sz="2600">
                <a:solidFill>
                  <a:srgbClr val="414141"/>
                </a:solidFill>
              </a:rPr>
              <a:t>  | Twitter: @sethsec</a:t>
            </a:r>
          </a:p>
        </p:txBody>
      </p:sp>
      <p:pic>
        <p:nvPicPr>
          <p:cNvPr id="889" name="bsidesdc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32832" y="2564700"/>
            <a:ext cx="7739136" cy="3310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